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38"/>
  </p:notesMasterIdLst>
  <p:handoutMasterIdLst>
    <p:handoutMasterId r:id="rId39"/>
  </p:handoutMasterIdLst>
  <p:sldIdLst>
    <p:sldId id="256" r:id="rId2"/>
    <p:sldId id="504" r:id="rId3"/>
    <p:sldId id="505" r:id="rId4"/>
    <p:sldId id="506" r:id="rId5"/>
    <p:sldId id="531" r:id="rId6"/>
    <p:sldId id="532" r:id="rId7"/>
    <p:sldId id="585" r:id="rId8"/>
    <p:sldId id="586" r:id="rId9"/>
    <p:sldId id="587" r:id="rId10"/>
    <p:sldId id="588" r:id="rId11"/>
    <p:sldId id="590" r:id="rId12"/>
    <p:sldId id="589" r:id="rId13"/>
    <p:sldId id="560" r:id="rId14"/>
    <p:sldId id="561" r:id="rId15"/>
    <p:sldId id="544" r:id="rId16"/>
    <p:sldId id="576" r:id="rId17"/>
    <p:sldId id="602" r:id="rId18"/>
    <p:sldId id="577" r:id="rId19"/>
    <p:sldId id="466" r:id="rId20"/>
    <p:sldId id="578" r:id="rId21"/>
    <p:sldId id="584" r:id="rId22"/>
    <p:sldId id="580" r:id="rId23"/>
    <p:sldId id="582" r:id="rId24"/>
    <p:sldId id="581" r:id="rId25"/>
    <p:sldId id="583" r:id="rId26"/>
    <p:sldId id="593" r:id="rId27"/>
    <p:sldId id="591" r:id="rId28"/>
    <p:sldId id="592" r:id="rId29"/>
    <p:sldId id="594" r:id="rId30"/>
    <p:sldId id="600" r:id="rId31"/>
    <p:sldId id="595" r:id="rId32"/>
    <p:sldId id="601" r:id="rId33"/>
    <p:sldId id="596" r:id="rId34"/>
    <p:sldId id="597" r:id="rId35"/>
    <p:sldId id="598" r:id="rId36"/>
    <p:sldId id="603" r:id="rId37"/>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EAE99"/>
    <a:srgbClr val="66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20588" autoAdjust="0"/>
    <p:restoredTop sz="94660"/>
  </p:normalViewPr>
  <p:slideViewPr>
    <p:cSldViewPr snapToGrid="0">
      <p:cViewPr>
        <p:scale>
          <a:sx n="68" d="100"/>
          <a:sy n="68" d="100"/>
        </p:scale>
        <p:origin x="-1350" y="-12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0" d="100"/>
          <a:sy n="50" d="100"/>
        </p:scale>
        <p:origin x="2898" y="36"/>
      </p:cViewPr>
      <p:guideLst>
        <p:guide orient="horz" pos="3224"/>
        <p:guide pos="2238"/>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sz="quarter" idx="1"/>
          </p:nvPr>
        </p:nvSpPr>
        <p:spPr>
          <a:xfrm>
            <a:off x="4023993" y="0"/>
            <a:ext cx="3078427" cy="511731"/>
          </a:xfrm>
          <a:prstGeom prst="rect">
            <a:avLst/>
          </a:prstGeom>
        </p:spPr>
        <p:txBody>
          <a:bodyPr vert="horz" lIns="94787" tIns="47393" rIns="94787" bIns="47393" rtlCol="0"/>
          <a:lstStyle>
            <a:lvl1pPr algn="r">
              <a:defRPr sz="1200"/>
            </a:lvl1pPr>
          </a:lstStyle>
          <a:p>
            <a:fld id="{3F399FDF-4EA9-4294-AC51-081EB1055F0B}" type="datetimeFigureOut">
              <a:rPr lang="en-US" smtClean="0"/>
              <a:pPr/>
              <a:t>1/8/2021</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a:t>
            </a:r>
            <a:r>
              <a:rPr lang="en-US" dirty="0" err="1"/>
              <a:t>Rashmi</a:t>
            </a:r>
            <a:r>
              <a:rPr lang="en-US" dirty="0"/>
              <a:t>  </a:t>
            </a:r>
            <a:r>
              <a:rPr lang="en-US" dirty="0" err="1"/>
              <a:t>Somani</a:t>
            </a:r>
            <a:endParaRPr lang="en-US" dirty="0"/>
          </a:p>
        </p:txBody>
      </p:sp>
      <p:sp>
        <p:nvSpPr>
          <p:cNvPr id="5" name="Slide Number Placeholder 4"/>
          <p:cNvSpPr>
            <a:spLocks noGrp="1"/>
          </p:cNvSpPr>
          <p:nvPr>
            <p:ph type="sldNum" sz="quarter" idx="3"/>
          </p:nvPr>
        </p:nvSpPr>
        <p:spPr>
          <a:xfrm>
            <a:off x="4023993" y="9721106"/>
            <a:ext cx="3078427" cy="511731"/>
          </a:xfrm>
          <a:prstGeom prst="rect">
            <a:avLst/>
          </a:prstGeom>
        </p:spPr>
        <p:txBody>
          <a:bodyPr vert="horz" lIns="94787" tIns="47393" rIns="94787" bIns="47393" rtlCol="0" anchor="b"/>
          <a:lstStyle>
            <a:lvl1pPr algn="r">
              <a:defRPr sz="1200"/>
            </a:lvl1pPr>
          </a:lstStyle>
          <a:p>
            <a:fld id="{D92A416C-5AB0-48C1-8C80-8EDF5291AEE1}" type="slidenum">
              <a:rPr lang="en-US" smtClean="0"/>
              <a:pPr/>
              <a:t>‹#›</a:t>
            </a:fld>
            <a:endParaRPr lang="en-US"/>
          </a:p>
        </p:txBody>
      </p:sp>
    </p:spTree>
    <p:extLst>
      <p:ext uri="{BB962C8B-B14F-4D97-AF65-F5344CB8AC3E}">
        <p14:creationId xmlns:p14="http://schemas.microsoft.com/office/powerpoint/2010/main" xmlns="" val="2600980816"/>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4787" tIns="47393" rIns="94787" bIns="47393" rtlCol="0"/>
          <a:lstStyle>
            <a:lvl1pPr algn="l">
              <a:defRPr sz="1200"/>
            </a:lvl1pPr>
          </a:lstStyle>
          <a:p>
            <a:endParaRPr lang="en-US"/>
          </a:p>
        </p:txBody>
      </p:sp>
      <p:sp>
        <p:nvSpPr>
          <p:cNvPr id="3" name="Date Placeholder 2"/>
          <p:cNvSpPr>
            <a:spLocks noGrp="1"/>
          </p:cNvSpPr>
          <p:nvPr>
            <p:ph type="dt" idx="1"/>
          </p:nvPr>
        </p:nvSpPr>
        <p:spPr>
          <a:xfrm>
            <a:off x="4023993" y="0"/>
            <a:ext cx="3078427" cy="511731"/>
          </a:xfrm>
          <a:prstGeom prst="rect">
            <a:avLst/>
          </a:prstGeom>
        </p:spPr>
        <p:txBody>
          <a:bodyPr vert="horz" lIns="94787" tIns="47393" rIns="94787" bIns="47393" rtlCol="0"/>
          <a:lstStyle>
            <a:lvl1pPr algn="r">
              <a:defRPr sz="1200"/>
            </a:lvl1pPr>
          </a:lstStyle>
          <a:p>
            <a:fld id="{0600168D-12B6-4A74-8672-5F1BEA4C62BF}" type="datetimeFigureOut">
              <a:rPr lang="en-US" smtClean="0"/>
              <a:pPr/>
              <a:t>1/8/2021</a:t>
            </a:fld>
            <a:endParaRPr lang="en-US"/>
          </a:p>
        </p:txBody>
      </p:sp>
      <p:sp>
        <p:nvSpPr>
          <p:cNvPr id="4" name="Slide Image Placeholder 3"/>
          <p:cNvSpPr>
            <a:spLocks noGrp="1" noRot="1" noChangeAspect="1"/>
          </p:cNvSpPr>
          <p:nvPr>
            <p:ph type="sldImg" idx="2"/>
          </p:nvPr>
        </p:nvSpPr>
        <p:spPr>
          <a:xfrm>
            <a:off x="139700" y="766763"/>
            <a:ext cx="6824663" cy="3838575"/>
          </a:xfrm>
          <a:prstGeom prst="rect">
            <a:avLst/>
          </a:prstGeom>
          <a:noFill/>
          <a:ln w="12700">
            <a:solidFill>
              <a:prstClr val="black"/>
            </a:solidFill>
          </a:ln>
        </p:spPr>
        <p:txBody>
          <a:bodyPr vert="horz" lIns="94787" tIns="47393" rIns="94787" bIns="47393" rtlCol="0" anchor="ctr"/>
          <a:lstStyle/>
          <a:p>
            <a:endParaRPr lang="en-US"/>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4787" tIns="47393" rIns="94787" bIns="4739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4787" tIns="47393" rIns="94787" bIns="47393" rtlCol="0" anchor="b"/>
          <a:lstStyle>
            <a:lvl1pPr algn="l">
              <a:defRPr sz="1200"/>
            </a:lvl1pPr>
          </a:lstStyle>
          <a:p>
            <a:r>
              <a:rPr lang="en-US" dirty="0"/>
              <a:t>By- Dr. </a:t>
            </a:r>
            <a:r>
              <a:rPr lang="en-US" dirty="0" err="1"/>
              <a:t>Rashmi</a:t>
            </a:r>
            <a:r>
              <a:rPr lang="en-US" dirty="0"/>
              <a:t>  </a:t>
            </a:r>
            <a:r>
              <a:rPr lang="en-US" dirty="0" err="1"/>
              <a:t>Somani</a:t>
            </a:r>
            <a:endParaRPr lang="en-US" dirty="0"/>
          </a:p>
        </p:txBody>
      </p:sp>
      <p:sp>
        <p:nvSpPr>
          <p:cNvPr id="7" name="Slide Number Placeholder 6"/>
          <p:cNvSpPr>
            <a:spLocks noGrp="1"/>
          </p:cNvSpPr>
          <p:nvPr>
            <p:ph type="sldNum" sz="quarter" idx="5"/>
          </p:nvPr>
        </p:nvSpPr>
        <p:spPr>
          <a:xfrm>
            <a:off x="4023993" y="9721106"/>
            <a:ext cx="3078427" cy="511731"/>
          </a:xfrm>
          <a:prstGeom prst="rect">
            <a:avLst/>
          </a:prstGeom>
        </p:spPr>
        <p:txBody>
          <a:bodyPr vert="horz" lIns="94787" tIns="47393" rIns="94787" bIns="47393" rtlCol="0" anchor="b"/>
          <a:lstStyle>
            <a:lvl1pPr algn="r">
              <a:defRPr sz="1200"/>
            </a:lvl1pPr>
          </a:lstStyle>
          <a:p>
            <a:fld id="{0B37FD74-9F32-4818-B12D-7F445013DCDE}" type="slidenum">
              <a:rPr lang="en-US" smtClean="0"/>
              <a:pPr/>
              <a:t>‹#›</a:t>
            </a:fld>
            <a:endParaRPr lang="en-US"/>
          </a:p>
        </p:txBody>
      </p:sp>
    </p:spTree>
    <p:extLst>
      <p:ext uri="{BB962C8B-B14F-4D97-AF65-F5344CB8AC3E}">
        <p14:creationId xmlns:p14="http://schemas.microsoft.com/office/powerpoint/2010/main" xmlns="" val="43304954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xmlns="" val="142758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Footer Placeholder 3"/>
          <p:cNvSpPr>
            <a:spLocks noGrp="1"/>
          </p:cNvSpPr>
          <p:nvPr>
            <p:ph type="ftr" sz="quarter" idx="10"/>
          </p:nvPr>
        </p:nvSpPr>
        <p:spPr/>
        <p:txBody>
          <a:bodyPr/>
          <a:lstStyle/>
          <a:p>
            <a:r>
              <a:rPr lang="en-US"/>
              <a:t>By- Dr. Rashmi  Somani</a:t>
            </a:r>
            <a:endParaRPr lang="en-US" dirty="0"/>
          </a:p>
        </p:txBody>
      </p:sp>
    </p:spTree>
    <p:extLst>
      <p:ext uri="{BB962C8B-B14F-4D97-AF65-F5344CB8AC3E}">
        <p14:creationId xmlns:p14="http://schemas.microsoft.com/office/powerpoint/2010/main" xmlns="" val="209971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hasCustomPrompt="1"/>
          </p:nvPr>
        </p:nvSpPr>
        <p:spPr>
          <a:xfrm>
            <a:off x="1625600" y="3886200"/>
            <a:ext cx="9144000" cy="990600"/>
          </a:xfrm>
        </p:spPr>
        <p:txBody>
          <a:bodyPr anchor="t" anchorCtr="0"/>
          <a:lstStyle>
            <a:lvl1pPr algn="r">
              <a:defRPr sz="3200">
                <a:solidFill>
                  <a:schemeClr val="bg2">
                    <a:lumMod val="50000"/>
                  </a:schemeClr>
                </a:solidFill>
              </a:defRPr>
            </a:lvl1pPr>
          </a:lstStyle>
          <a:p>
            <a:r>
              <a:rPr kumimoji="0" lang="en-US" dirty="0"/>
              <a:t>Click to Edit Master Title Style</a:t>
            </a:r>
          </a:p>
        </p:txBody>
      </p:sp>
      <p:sp>
        <p:nvSpPr>
          <p:cNvPr id="9" name="Subtitle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6"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kumimoji="0"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4pPr marL="1097280" indent="-228600">
              <a:buFont typeface="Wingdings" panose="05000000000000000000" pitchFamily="2" charset="2"/>
              <a:buChar char="Ø"/>
              <a:defRPr/>
            </a:lvl4pPr>
            <a:lvl5pPr marL="1371600" indent="-228600">
              <a:buFont typeface="Wingdings" panose="05000000000000000000" pitchFamily="2" charset="2"/>
              <a:buChar char="§"/>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5600" y="2971800"/>
            <a:ext cx="9144000" cy="1066800"/>
          </a:xfrm>
        </p:spPr>
        <p:txBody>
          <a:bodyPr anchor="t" anchorCtr="0"/>
          <a:lstStyle>
            <a:lvl1pPr algn="r">
              <a:buNone/>
              <a:defRPr sz="3200" b="0" cap="none" baseline="0">
                <a:solidFill>
                  <a:schemeClr val="bg2">
                    <a:lumMod val="50000"/>
                  </a:schemeClr>
                </a:solidFill>
              </a:defRPr>
            </a:lvl1pPr>
          </a:lstStyle>
          <a:p>
            <a:r>
              <a:rPr kumimoji="0" lang="en-US" dirty="0"/>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914400"/>
          </a:xfrm>
        </p:spPr>
        <p:txBody>
          <a:bodyPr/>
          <a:lstStyle>
            <a:lvl1pPr>
              <a:defRPr/>
            </a:lvl1pPr>
          </a:lstStyle>
          <a:p>
            <a:r>
              <a:rPr kumimoji="0" lang="en-US" dirty="0"/>
              <a:t>Click to Edit Master Title Style</a:t>
            </a:r>
          </a:p>
        </p:txBody>
      </p:sp>
      <p:sp>
        <p:nvSpPr>
          <p:cNvPr id="9" name="Content Placeholder 8"/>
          <p:cNvSpPr>
            <a:spLocks noGrp="1"/>
          </p:cNvSpPr>
          <p:nvPr>
            <p:ph sz="quarter" idx="1" hasCustomPrompt="1"/>
          </p:nvPr>
        </p:nvSpPr>
        <p:spPr>
          <a:xfrm>
            <a:off x="609600" y="1219200"/>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hasCustomPrompt="1"/>
          </p:nvPr>
        </p:nvSpPr>
        <p:spPr>
          <a:xfrm>
            <a:off x="6176264" y="1216152"/>
            <a:ext cx="5388864" cy="4937760"/>
          </a:xfrm>
        </p:spPr>
        <p:txBody>
          <a:bodyPr/>
          <a:lstStyle>
            <a:lvl1pP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Footer Placeholder 2"/>
          <p:cNvSpPr>
            <a:spLocks noGrp="1"/>
          </p:cNvSpPr>
          <p:nvPr>
            <p:ph type="ftr" sz="quarter" idx="10"/>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smtClean="0"/>
              <a:t>Click to edit Master title style</a:t>
            </a:r>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l="79000" t="2000" r="10000" b="83000"/>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smtClean="0"/>
              <a:t>Click to edit Master title style</a:t>
            </a:r>
            <a:endParaRPr kumimoji="0" lang="en-US" dirty="0"/>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3" name="Footer Placeholder 2"/>
          <p:cNvSpPr>
            <a:spLocks noGrp="1"/>
          </p:cNvSpPr>
          <p:nvPr>
            <p:ph type="ftr" sz="quarter" idx="3"/>
          </p:nvPr>
        </p:nvSpPr>
        <p:spPr>
          <a:xfrm>
            <a:off x="641445" y="6356350"/>
            <a:ext cx="9799092" cy="365760"/>
          </a:xfrm>
          <a:prstGeom prst="rect">
            <a:avLst/>
          </a:prstGeom>
        </p:spPr>
        <p:txBody>
          <a:bodyPr vert="horz"/>
          <a:lstStyle>
            <a:lvl1pPr algn="r" eaLnBrk="1" latinLnBrk="0" hangingPunct="1">
              <a:defRPr kumimoji="0" sz="1400">
                <a:solidFill>
                  <a:schemeClr val="bg2">
                    <a:lumMod val="75000"/>
                  </a:schemeClr>
                </a:solidFill>
              </a:defRPr>
            </a:lvl1pPr>
          </a:lstStyle>
          <a:p>
            <a:r>
              <a:rPr lang="en-IN" dirty="0" err="1" smtClean="0"/>
              <a:t>Prof.</a:t>
            </a:r>
            <a:r>
              <a:rPr lang="en-IN" dirty="0" smtClean="0"/>
              <a:t> (</a:t>
            </a:r>
            <a:r>
              <a:rPr lang="en-IN" dirty="0" err="1" smtClean="0"/>
              <a:t>Dr.</a:t>
            </a:r>
            <a:r>
              <a:rPr lang="en-IN" dirty="0" smtClean="0"/>
              <a:t>) Sunil K. Somani and </a:t>
            </a:r>
            <a:r>
              <a:rPr lang="en-IN" dirty="0" err="1" smtClean="0"/>
              <a:t>Prof.</a:t>
            </a:r>
            <a:r>
              <a:rPr lang="en-IN" dirty="0" smtClean="0"/>
              <a:t> (</a:t>
            </a:r>
            <a:r>
              <a:rPr lang="en-IN" dirty="0" err="1" smtClean="0"/>
              <a:t>Dr.</a:t>
            </a:r>
            <a:r>
              <a:rPr lang="en-IN" dirty="0" smtClean="0"/>
              <a:t>) </a:t>
            </a:r>
            <a:r>
              <a:rPr lang="en-IN" dirty="0" err="1" smtClean="0"/>
              <a:t>Shilpa</a:t>
            </a:r>
            <a:r>
              <a:rPr lang="en-IN" dirty="0" smtClean="0"/>
              <a:t> </a:t>
            </a:r>
            <a:r>
              <a:rPr lang="en-IN" dirty="0" err="1" smtClean="0"/>
              <a:t>Tripathi</a:t>
            </a:r>
            <a:r>
              <a:rPr lang="en-US" dirty="0" smtClean="0"/>
              <a:t>,                                                        </a:t>
            </a:r>
            <a:r>
              <a:rPr lang="en-US" dirty="0"/>
              <a:t>Medi-Caps University, Indore</a:t>
            </a: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grpSp>
        <p:nvGrpSpPr>
          <p:cNvPr id="11" name="Group 10"/>
          <p:cNvGrpSpPr/>
          <p:nvPr/>
        </p:nvGrpSpPr>
        <p:grpSpPr>
          <a:xfrm>
            <a:off x="0" y="-8467"/>
            <a:ext cx="12188825" cy="6866467"/>
            <a:chOff x="0" y="-8467"/>
            <a:chExt cx="12188825" cy="6866467"/>
          </a:xfrm>
        </p:grpSpPr>
        <p:cxnSp>
          <p:nvCxnSpPr>
            <p:cNvPr id="12" name="Straight Connector 1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sldNum="0" hdr="0" dt="0"/>
  <p:txStyles>
    <p:titleStyle>
      <a:lvl1pPr algn="l" rtl="0" eaLnBrk="1" latinLnBrk="0" hangingPunct="1">
        <a:spcBef>
          <a:spcPct val="0"/>
        </a:spcBef>
        <a:buNone/>
        <a:defRPr kumimoji="0" sz="3200" kern="1200">
          <a:solidFill>
            <a:schemeClr val="bg2">
              <a:lumMod val="50000"/>
            </a:schemeClr>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panose="05000000000000000000" pitchFamily="2" charset="2"/>
        <a:buChar char="Ø"/>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Arial" panose="020B0604020202020204" pitchFamily="34" charset="0"/>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xml.rels><?xml version="1.0" encoding="UTF-8" standalone="yes"?>
<Relationships xmlns="http://schemas.openxmlformats.org/package/2006/relationships"><Relationship Id="rId2" Type="http://schemas.openxmlformats.org/officeDocument/2006/relationships/hyperlink" Target="http://phet.colarado.edu/en/simulations"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4000" t="-22000" r="-48000"/>
          </a:stretch>
        </a:blipFill>
        <a:effectLst/>
      </p:bgPr>
    </p:bg>
    <p:spTree>
      <p:nvGrpSpPr>
        <p:cNvPr id="1" name=""/>
        <p:cNvGrpSpPr/>
        <p:nvPr/>
      </p:nvGrpSpPr>
      <p:grpSpPr>
        <a:xfrm>
          <a:off x="0" y="0"/>
          <a:ext cx="0" cy="0"/>
          <a:chOff x="0" y="0"/>
          <a:chExt cx="0" cy="0"/>
        </a:xfrm>
      </p:grpSpPr>
      <p:sp>
        <p:nvSpPr>
          <p:cNvPr id="6" name="TextBox 5"/>
          <p:cNvSpPr txBox="1"/>
          <p:nvPr/>
        </p:nvSpPr>
        <p:spPr>
          <a:xfrm>
            <a:off x="2272554" y="453040"/>
            <a:ext cx="7274858" cy="1261884"/>
          </a:xfrm>
          <a:prstGeom prst="rect">
            <a:avLst/>
          </a:prstGeom>
          <a:noFill/>
        </p:spPr>
        <p:txBody>
          <a:bodyPr wrap="square" rtlCol="0">
            <a:spAutoFit/>
          </a:bodyPr>
          <a:lstStyle/>
          <a:p>
            <a:pPr lvl="1" algn="ctr"/>
            <a:r>
              <a:rPr lang="en-IN" sz="3800" b="1" dirty="0" smtClean="0">
                <a:solidFill>
                  <a:srgbClr val="C00000"/>
                </a:solidFill>
                <a:latin typeface="Times New Roman" panose="02020603050405020304" pitchFamily="18" charset="0"/>
                <a:cs typeface="Times New Roman" panose="02020603050405020304" pitchFamily="18" charset="0"/>
              </a:rPr>
              <a:t>Engineering Physics  (EN3BS05) </a:t>
            </a:r>
            <a:endParaRPr lang="en-US" sz="3800" b="1" dirty="0">
              <a:solidFill>
                <a:srgbClr val="C00000"/>
              </a:solidFill>
              <a:latin typeface="Times New Roman" pitchFamily="18" charset="0"/>
              <a:cs typeface="Times New Roman" pitchFamily="18" charset="0"/>
            </a:endParaRPr>
          </a:p>
        </p:txBody>
      </p:sp>
      <p:pic>
        <p:nvPicPr>
          <p:cNvPr id="8" name="Picture 7" descr="logo M.png"/>
          <p:cNvPicPr>
            <a:picLocks noChangeAspect="1"/>
          </p:cNvPicPr>
          <p:nvPr/>
        </p:nvPicPr>
        <p:blipFill>
          <a:blip r:embed="rId4"/>
          <a:stretch>
            <a:fillRect/>
          </a:stretch>
        </p:blipFill>
        <p:spPr>
          <a:xfrm>
            <a:off x="0" y="180109"/>
            <a:ext cx="1662545" cy="1222971"/>
          </a:xfrm>
          <a:prstGeom prst="rect">
            <a:avLst/>
          </a:prstGeom>
        </p:spPr>
      </p:pic>
      <p:sp>
        <p:nvSpPr>
          <p:cNvPr id="7" name="TextBox 6"/>
          <p:cNvSpPr txBox="1"/>
          <p:nvPr/>
        </p:nvSpPr>
        <p:spPr>
          <a:xfrm>
            <a:off x="0" y="5473005"/>
            <a:ext cx="12192000" cy="1384995"/>
          </a:xfrm>
          <a:prstGeom prst="rect">
            <a:avLst/>
          </a:prstGeom>
          <a:noFill/>
        </p:spPr>
        <p:txBody>
          <a:bodyPr wrap="square" rtlCol="0">
            <a:spAutoFit/>
          </a:bodyPr>
          <a:lstStyle/>
          <a:p>
            <a:pPr algn="ctr"/>
            <a:endParaRPr lang="en-IN" sz="2800" b="1" dirty="0">
              <a:solidFill>
                <a:srgbClr val="002060"/>
              </a:solidFill>
              <a:latin typeface="Times New Roman" panose="02020603050405020304" pitchFamily="18" charset="0"/>
              <a:cs typeface="Times New Roman" panose="02020603050405020304" pitchFamily="18" charset="0"/>
            </a:endParaRPr>
          </a:p>
          <a:p>
            <a:pPr algn="ctr"/>
            <a:r>
              <a:rPr lang="en-IN" sz="2800" b="1" dirty="0" smtClean="0">
                <a:solidFill>
                  <a:srgbClr val="002060"/>
                </a:solidFill>
                <a:latin typeface="Times New Roman" pitchFamily="18" charset="0"/>
                <a:cs typeface="Times New Roman" pitchFamily="18" charset="0"/>
              </a:rPr>
              <a:t>Ms  Bhawna Kshirsagar</a:t>
            </a:r>
          </a:p>
          <a:p>
            <a:pPr algn="ctr"/>
            <a:r>
              <a:rPr lang="en-IN" sz="2800" b="1" dirty="0" smtClean="0">
                <a:solidFill>
                  <a:srgbClr val="002060"/>
                </a:solidFill>
                <a:latin typeface="Times New Roman" pitchFamily="18" charset="0"/>
                <a:cs typeface="Times New Roman" pitchFamily="18" charset="0"/>
              </a:rPr>
              <a:t>Medi-Caps University, Indore</a:t>
            </a:r>
            <a:endParaRPr lang="en-US" sz="2800" b="1"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521040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itle 5"/>
          <p:cNvSpPr txBox="1">
            <a:spLocks/>
          </p:cNvSpPr>
          <p:nvPr/>
        </p:nvSpPr>
        <p:spPr>
          <a:xfrm>
            <a:off x="609600" y="1392238"/>
            <a:ext cx="7772400" cy="1143000"/>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Unit cell: Smallest unit repetition of which crystal structure is obtained.</a:t>
            </a:r>
            <a:endParaRPr kumimoji="0" lang="en-US" sz="28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5" name="Picture 1"/>
          <p:cNvPicPr>
            <a:picLocks noChangeAspect="1" noChangeArrowheads="1"/>
          </p:cNvPicPr>
          <p:nvPr/>
        </p:nvPicPr>
        <p:blipFill>
          <a:blip r:embed="rId2"/>
          <a:srcRect/>
          <a:stretch>
            <a:fillRect/>
          </a:stretch>
        </p:blipFill>
        <p:spPr bwMode="auto">
          <a:xfrm>
            <a:off x="2463800" y="2590800"/>
            <a:ext cx="6045200" cy="28826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System of Crystal</a:t>
            </a:r>
            <a:endParaRPr lang="en-US" dirty="0"/>
          </a:p>
        </p:txBody>
      </p:sp>
      <p:pic>
        <p:nvPicPr>
          <p:cNvPr id="4" name="Picture 3"/>
          <p:cNvPicPr>
            <a:picLocks noChangeAspect="1" noChangeArrowheads="1"/>
          </p:cNvPicPr>
          <p:nvPr/>
        </p:nvPicPr>
        <p:blipFill>
          <a:blip r:embed="rId2"/>
          <a:srcRect/>
          <a:stretch>
            <a:fillRect/>
          </a:stretch>
        </p:blipFill>
        <p:spPr bwMode="auto">
          <a:xfrm>
            <a:off x="1206500" y="1689100"/>
            <a:ext cx="9334500" cy="4203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609600" y="1701800"/>
            <a:ext cx="10071100" cy="4305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647114" y="1191064"/>
            <a:ext cx="10958731"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Characteristics of the Unit Cell</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In this section, we discuss some of the important parameters, which are used to describe the crystal structure of the material. A unit cell is characterized by the following parameters.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itchFamily="34" charset="0"/>
                <a:ea typeface="Symbol" pitchFamily="18" charset="2"/>
                <a:cs typeface="Symbol" pitchFamily="18" charset="2"/>
              </a:rPr>
              <a:t>·</a:t>
            </a:r>
            <a:r>
              <a:rPr kumimoji="0" lang="en-US" sz="2400" b="0" i="0" u="none" strike="noStrike" cap="none" normalizeH="0" baseline="0" dirty="0" smtClean="0">
                <a:ln>
                  <a:noFill/>
                </a:ln>
                <a:solidFill>
                  <a:schemeClr val="tx1"/>
                </a:solidFill>
                <a:effectLst/>
                <a:latin typeface="Times New Roman" pitchFamily="18" charset="0"/>
                <a:ea typeface="Symbol" pitchFamily="18" charset="2"/>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Number of atoms per unit cell.</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itchFamily="34" charset="0"/>
                <a:ea typeface="Symbol" pitchFamily="18" charset="2"/>
                <a:cs typeface="Symbol" pitchFamily="18" charset="2"/>
              </a:rPr>
              <a:t>·</a:t>
            </a:r>
            <a:r>
              <a:rPr kumimoji="0" lang="en-US" sz="2400" b="0" i="0" u="none" strike="noStrike" cap="none" normalizeH="0" baseline="0" dirty="0" smtClean="0">
                <a:ln>
                  <a:noFill/>
                </a:ln>
                <a:solidFill>
                  <a:schemeClr val="tx1"/>
                </a:solidFill>
                <a:effectLst/>
                <a:latin typeface="Times New Roman" pitchFamily="18" charset="0"/>
                <a:ea typeface="Symbol" pitchFamily="18" charset="2"/>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Coordination number</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itchFamily="34" charset="0"/>
                <a:ea typeface="Symbol" pitchFamily="18" charset="2"/>
                <a:cs typeface="Symbol" pitchFamily="18" charset="2"/>
              </a:rPr>
              <a:t>·</a:t>
            </a:r>
            <a:r>
              <a:rPr kumimoji="0" lang="en-US" sz="2400" b="0" i="0" u="none" strike="noStrike" cap="none" normalizeH="0" baseline="0" dirty="0" smtClean="0">
                <a:ln>
                  <a:noFill/>
                </a:ln>
                <a:solidFill>
                  <a:schemeClr val="tx1"/>
                </a:solidFill>
                <a:effectLst/>
                <a:latin typeface="Times New Roman" pitchFamily="18" charset="0"/>
                <a:ea typeface="Symbol" pitchFamily="18" charset="2"/>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Atomic Radius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itchFamily="34" charset="0"/>
                <a:ea typeface="Symbol" pitchFamily="18" charset="2"/>
                <a:cs typeface="Symbol" pitchFamily="18" charset="2"/>
              </a:rPr>
              <a:t>·</a:t>
            </a:r>
            <a:r>
              <a:rPr kumimoji="0" lang="en-US" sz="2400" b="0" i="0" u="none" strike="noStrike" cap="none" normalizeH="0" baseline="0" dirty="0" smtClean="0">
                <a:ln>
                  <a:noFill/>
                </a:ln>
                <a:solidFill>
                  <a:schemeClr val="tx1"/>
                </a:solidFill>
                <a:effectLst/>
                <a:latin typeface="Times New Roman" pitchFamily="18" charset="0"/>
                <a:ea typeface="Symbol" pitchFamily="18" charset="2"/>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Packing factor (or) packing density</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No of atoms per unit cell:</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The number of atoms possessed by a unit cell is known as number of atoms per unit cell.</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distribution of atoms is different for different lattice structure. This can be determined if the arrangement of atoms inside the cell is known.</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ChangeArrowheads="1"/>
          </p:cNvSpPr>
          <p:nvPr/>
        </p:nvSpPr>
        <p:spPr bwMode="auto">
          <a:xfrm>
            <a:off x="558800" y="1308100"/>
            <a:ext cx="1045210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Coordination Number</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The coordination number of an atom in a crystal is the number atoms directly surrounding with that atom. If the coordination number is high, then the structure will be more closely packed. It signifies the tightness of packing of atoms in the crystal.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cs typeface="Times New Roman" pitchFamily="18" charset="0"/>
              </a:rPr>
              <a:t>Atomic radius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Atomic radius is defined as half of the distance between any two nearest neighboring atoms, which have direct contact with each other, in a crystal of a pure element. It is usually expressed in terms of cube edge ‘a’(Lattice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paramenter</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smtClean="0">
                <a:ln>
                  <a:noFill/>
                </a:ln>
                <a:solidFill>
                  <a:schemeClr val="tx1"/>
                </a:solidFill>
                <a:effectLst/>
                <a:latin typeface="Arial" pitchFamily="34" charset="0"/>
                <a:cs typeface="Arial" pitchFamily="34" charset="0"/>
              </a:rPr>
              <a:t>  </a:t>
            </a:r>
          </a:p>
        </p:txBody>
      </p:sp>
      <p:pic>
        <p:nvPicPr>
          <p:cNvPr id="73730" name="Picture 2" descr="http://img.brainkart.com/extra/8U1UEJr.jpg"/>
          <p:cNvPicPr>
            <a:picLocks noChangeAspect="1" noChangeArrowheads="1"/>
          </p:cNvPicPr>
          <p:nvPr/>
        </p:nvPicPr>
        <p:blipFill>
          <a:blip r:embed="rId2"/>
          <a:srcRect/>
          <a:stretch>
            <a:fillRect/>
          </a:stretch>
        </p:blipFill>
        <p:spPr bwMode="auto">
          <a:xfrm>
            <a:off x="2981325" y="4827588"/>
            <a:ext cx="2295525" cy="170497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Packing Factor</a:t>
            </a:r>
            <a:endParaRPr lang="en-US" dirty="0"/>
          </a:p>
        </p:txBody>
      </p:sp>
      <p:sp>
        <p:nvSpPr>
          <p:cNvPr id="72705" name="Rectangle 1"/>
          <p:cNvSpPr>
            <a:spLocks noChangeArrowheads="1"/>
          </p:cNvSpPr>
          <p:nvPr/>
        </p:nvSpPr>
        <p:spPr bwMode="auto">
          <a:xfrm>
            <a:off x="571500" y="1320800"/>
            <a:ext cx="109093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Packing Factor</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packing density is the ratio between the total volume occupied by the atoms or the molecule in an unit cell and the volume of the unit cell.</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cs typeface="Arial" pitchFamily="34" charset="0"/>
              </a:rPr>
              <a:t>  </a:t>
            </a:r>
            <a:br>
              <a:rPr kumimoji="0" lang="en-US" sz="2000" b="0" i="0" u="none" strike="noStrike" cap="none" normalizeH="0" baseline="0" dirty="0" smtClean="0">
                <a:ln>
                  <a:noFill/>
                </a:ln>
                <a:solidFill>
                  <a:schemeClr val="tx1"/>
                </a:solidFill>
                <a:effectLst/>
                <a:latin typeface="Arial" pitchFamily="34" charset="0"/>
                <a:cs typeface="Arial" pitchFamily="34" charset="0"/>
              </a:rPr>
            </a:b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72706" name="Picture 2" descr="http://img.brainkart.com/extra/k2XhssG.jpg"/>
          <p:cNvPicPr>
            <a:picLocks noChangeAspect="1" noChangeArrowheads="1"/>
          </p:cNvPicPr>
          <p:nvPr/>
        </p:nvPicPr>
        <p:blipFill>
          <a:blip r:embed="rId2"/>
          <a:srcRect r="730" b="75810"/>
          <a:stretch>
            <a:fillRect/>
          </a:stretch>
        </p:blipFill>
        <p:spPr bwMode="auto">
          <a:xfrm>
            <a:off x="508000" y="2663825"/>
            <a:ext cx="6477000" cy="2466975"/>
          </a:xfrm>
          <a:prstGeom prst="rect">
            <a:avLst/>
          </a:prstGeom>
          <a:noFill/>
        </p:spPr>
      </p:pic>
      <p:pic>
        <p:nvPicPr>
          <p:cNvPr id="72707" name="Picture 3" descr="http://img.brainkart.com/extra/ouVox7H.jpg"/>
          <p:cNvPicPr>
            <a:picLocks noChangeAspect="1" noChangeArrowheads="1"/>
          </p:cNvPicPr>
          <p:nvPr/>
        </p:nvPicPr>
        <p:blipFill>
          <a:blip r:embed="rId3"/>
          <a:srcRect/>
          <a:stretch>
            <a:fillRect/>
          </a:stretch>
        </p:blipFill>
        <p:spPr bwMode="auto">
          <a:xfrm>
            <a:off x="7073900" y="2286000"/>
            <a:ext cx="3546475" cy="256222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Simple Cubic Crystal </a:t>
            </a:r>
            <a:endParaRPr lang="en-US" dirty="0"/>
          </a:p>
        </p:txBody>
      </p:sp>
      <p:sp>
        <p:nvSpPr>
          <p:cNvPr id="131073" name="Rectangle 1"/>
          <p:cNvSpPr>
            <a:spLocks noChangeArrowheads="1"/>
          </p:cNvSpPr>
          <p:nvPr/>
        </p:nvSpPr>
        <p:spPr bwMode="auto">
          <a:xfrm>
            <a:off x="609600" y="1524000"/>
            <a:ext cx="10579100"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 simple cubic (SC) unit cell consists of eight corner atoms as shown in the figure</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r>
              <a:rPr kumimoji="0" lang="en-US" sz="20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i</a:t>
            </a: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Number of atoms per unit cell</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In actual crystal, each and every corner atoms is shared by eight adjacent unit cells. Therefore, each and every corner atoms contribute 1/8 of its part to one unit cell. Hence the total number of atoms present in the unit cells is 1/8 x 8 = 1 atom.</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(ii)</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Coordination number</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 coordination number of a simple cubic unit can be calculated as follows. Let us consider any corner atom; there are four nearest neighbors in its own plane. There is another nearest neighbor in a plane, which lies just above this atom, and another just below this atom. Therefore, the total number of nearest neighbors is six and hence the coordination number is 6.</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(iii)</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Atomic radius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For a simple cubic unit cell, the atomic radius is given by, r=a/2, where ‘a’ is the side of the unit cell and is equal to the distance between centers of the two nearest atoms.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SCC</a:t>
            </a:r>
            <a:endParaRPr lang="en-US" dirty="0"/>
          </a:p>
        </p:txBody>
      </p:sp>
      <p:pic>
        <p:nvPicPr>
          <p:cNvPr id="5" name="Content Placeholder 4" descr="Simple cubic lattice @ Chemistry Dictionary &amp; Glossary"/>
          <p:cNvPicPr>
            <a:picLocks noGrp="1" noChangeAspect="1" noChangeArrowheads="1"/>
          </p:cNvPicPr>
          <p:nvPr>
            <p:ph sz="quarter" idx="1"/>
          </p:nvPr>
        </p:nvPicPr>
        <p:blipFill>
          <a:blip r:embed="rId2"/>
          <a:srcRect/>
          <a:stretch>
            <a:fillRect/>
          </a:stretch>
        </p:blipFill>
        <p:spPr bwMode="auto">
          <a:xfrm>
            <a:off x="2208628" y="1772529"/>
            <a:ext cx="5490155" cy="3601329"/>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Cubic Crystal </a:t>
            </a:r>
            <a:endParaRPr lang="en-US" dirty="0"/>
          </a:p>
        </p:txBody>
      </p:sp>
      <p:sp>
        <p:nvSpPr>
          <p:cNvPr id="3" name="Content Placeholder 2"/>
          <p:cNvSpPr>
            <a:spLocks noGrp="1"/>
          </p:cNvSpPr>
          <p:nvPr>
            <p:ph sz="quarter" idx="1"/>
          </p:nvPr>
        </p:nvSpPr>
        <p:spPr/>
        <p:txBody>
          <a:bodyPr>
            <a:normAutofit fontScale="70000" lnSpcReduction="20000"/>
          </a:bodyPr>
          <a:lstStyle/>
          <a:p>
            <a:pPr lvl="0"/>
            <a:r>
              <a:rPr lang="en-US" b="1" dirty="0" smtClean="0">
                <a:latin typeface="Times New Roman" pitchFamily="18" charset="0"/>
                <a:cs typeface="Times New Roman" pitchFamily="18" charset="0"/>
              </a:rPr>
              <a:t>(iv)</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Packing factor</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Number of the atoms per unit cell=1</a:t>
            </a:r>
          </a:p>
          <a:p>
            <a:r>
              <a:rPr lang="en-US" dirty="0" smtClean="0">
                <a:latin typeface="Times New Roman" pitchFamily="18" charset="0"/>
                <a:cs typeface="Times New Roman" pitchFamily="18" charset="0"/>
              </a:rPr>
              <a:t>Volume of one atom v = 4/3 πr</a:t>
            </a:r>
            <a:r>
              <a:rPr lang="en-US" baseline="30000" dirty="0" smtClean="0">
                <a:latin typeface="Times New Roman" pitchFamily="18" charset="0"/>
                <a:cs typeface="Times New Roman" pitchFamily="18" charset="0"/>
              </a:rPr>
              <a:t>3</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Where r is the atomic radius</a:t>
            </a:r>
          </a:p>
          <a:p>
            <a:r>
              <a:rPr lang="en-US" dirty="0" smtClean="0">
                <a:latin typeface="Times New Roman" pitchFamily="18" charset="0"/>
                <a:cs typeface="Times New Roman" pitchFamily="18" charset="0"/>
              </a:rPr>
              <a:t>Side of the unit cell, a=2r</a:t>
            </a:r>
          </a:p>
          <a:p>
            <a:r>
              <a:rPr lang="en-US" dirty="0" smtClean="0">
                <a:latin typeface="Times New Roman" pitchFamily="18" charset="0"/>
                <a:cs typeface="Times New Roman" pitchFamily="18" charset="0"/>
              </a:rPr>
              <a:t>Atomic radius r=a/2</a:t>
            </a:r>
          </a:p>
          <a:p>
            <a:r>
              <a:rPr lang="en-US" dirty="0" smtClean="0">
                <a:latin typeface="Times New Roman" pitchFamily="18" charset="0"/>
                <a:cs typeface="Times New Roman" pitchFamily="18" charset="0"/>
              </a:rPr>
              <a:t>Total volume of the unit cell V=a</a:t>
            </a:r>
            <a:r>
              <a:rPr lang="en-US" baseline="30000" dirty="0" smtClean="0">
                <a:latin typeface="Times New Roman" pitchFamily="18" charset="0"/>
                <a:cs typeface="Times New Roman" pitchFamily="18" charset="0"/>
              </a:rPr>
              <a:t>3</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We know the packing factor= v/V</a:t>
            </a:r>
          </a:p>
          <a:p>
            <a:r>
              <a:rPr lang="en-US" dirty="0" smtClean="0">
                <a:latin typeface="Times New Roman" pitchFamily="18" charset="0"/>
                <a:cs typeface="Times New Roman" pitchFamily="18" charset="0"/>
              </a:rPr>
              <a:t>Substituting for v and V, we have</a:t>
            </a:r>
          </a:p>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Substituting a=2r , we get</a:t>
            </a:r>
          </a:p>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t>
            </a:r>
          </a:p>
          <a:p>
            <a:r>
              <a:rPr lang="en-US" dirty="0" smtClean="0">
                <a:latin typeface="Times New Roman" pitchFamily="18" charset="0"/>
                <a:cs typeface="Times New Roman" pitchFamily="18" charset="0"/>
              </a:rPr>
              <a:t>Thus 52% of the volume of the simple cubic unit cell is occupied by atoms and the remaining 48% of the volume of the unit cell is Vacant.</a:t>
            </a:r>
          </a:p>
          <a:p>
            <a:endParaRPr lang="en-US" dirty="0">
              <a:latin typeface="Times New Roman" pitchFamily="18" charset="0"/>
              <a:cs typeface="Times New Roman" pitchFamily="18" charset="0"/>
            </a:endParaRPr>
          </a:p>
        </p:txBody>
      </p:sp>
      <p:pic>
        <p:nvPicPr>
          <p:cNvPr id="132099" name="Picture 3"/>
          <p:cNvPicPr>
            <a:picLocks noChangeAspect="1" noChangeArrowheads="1"/>
          </p:cNvPicPr>
          <p:nvPr/>
        </p:nvPicPr>
        <p:blipFill>
          <a:blip r:embed="rId2"/>
          <a:srcRect/>
          <a:stretch>
            <a:fillRect/>
          </a:stretch>
        </p:blipFill>
        <p:spPr bwMode="auto">
          <a:xfrm>
            <a:off x="4191000" y="3505200"/>
            <a:ext cx="1600200" cy="838200"/>
          </a:xfrm>
          <a:prstGeom prst="rect">
            <a:avLst/>
          </a:prstGeom>
          <a:noFill/>
          <a:ln w="9525">
            <a:noFill/>
            <a:miter lim="800000"/>
            <a:headEnd/>
            <a:tailEnd/>
          </a:ln>
          <a:effectLst/>
        </p:spPr>
      </p:pic>
      <p:pic>
        <p:nvPicPr>
          <p:cNvPr id="132100" name="Picture 4"/>
          <p:cNvPicPr>
            <a:picLocks noChangeAspect="1" noChangeArrowheads="1"/>
          </p:cNvPicPr>
          <p:nvPr/>
        </p:nvPicPr>
        <p:blipFill>
          <a:blip r:embed="rId3">
            <a:lum bright="-31000"/>
          </a:blip>
          <a:srcRect/>
          <a:stretch>
            <a:fillRect/>
          </a:stretch>
        </p:blipFill>
        <p:spPr bwMode="auto">
          <a:xfrm>
            <a:off x="3873500" y="4449763"/>
            <a:ext cx="4343400" cy="1057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2.	BCC </a:t>
            </a:r>
            <a:endParaRPr lang="en-US" dirty="0"/>
          </a:p>
        </p:txBody>
      </p:sp>
      <p:sp>
        <p:nvSpPr>
          <p:cNvPr id="71681" name="Rectangle 1"/>
          <p:cNvSpPr>
            <a:spLocks noChangeArrowheads="1"/>
          </p:cNvSpPr>
          <p:nvPr/>
        </p:nvSpPr>
        <p:spPr bwMode="auto">
          <a:xfrm>
            <a:off x="660400" y="1511300"/>
            <a:ext cx="7555132"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In body centered cubic structure, the unit cell has one atom at each corner of the cube and one at body center of the cube. Figure 3.8 shows the arrangement of the atoms in a bcc cell.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sz="2000" b="1"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i</a:t>
            </a:r>
            <a:r>
              <a:rPr kumimoji="0" lang="en-US" sz="20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Number of atoms per unit cell</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In a body centered crystal structure, the atoms touch along the diagonal of the body. Each and every corner atoms are shared by eight adjacent unit cells. Therefore, the total number of atoms contributed by the corner atoms is 1/8 x 8 =1 atom.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One full atom at the center of the unit cell = 1 atom</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Therefore, total number of atoms present in the bcc unit cell = 1+1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 2 </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atoms</a:t>
            </a:r>
            <a:r>
              <a:rPr lang="en-US" sz="2000" dirty="0" smtClean="0">
                <a:latin typeface="Times New Roman" pitchFamily="18" charset="0"/>
                <a:cs typeface="Times New Roman"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17410" name="Picture 2" descr="Body Centered Cubic Structure (BCC) | MATSE 81: Materials In Today's World"/>
          <p:cNvPicPr>
            <a:picLocks noChangeAspect="1" noChangeArrowheads="1"/>
          </p:cNvPicPr>
          <p:nvPr/>
        </p:nvPicPr>
        <p:blipFill>
          <a:blip r:embed="rId3"/>
          <a:srcRect/>
          <a:stretch>
            <a:fillRect/>
          </a:stretch>
        </p:blipFill>
        <p:spPr bwMode="auto">
          <a:xfrm rot="16200000">
            <a:off x="7548147" y="2377951"/>
            <a:ext cx="4854819" cy="2771776"/>
          </a:xfrm>
          <a:prstGeom prst="rect">
            <a:avLst/>
          </a:prstGeom>
          <a:noFill/>
        </p:spPr>
      </p:pic>
    </p:spTree>
    <p:extLst>
      <p:ext uri="{BB962C8B-B14F-4D97-AF65-F5344CB8AC3E}">
        <p14:creationId xmlns:p14="http://schemas.microsoft.com/office/powerpoint/2010/main" xmlns="" val="545060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1171"/>
            <a:ext cx="10972800" cy="914400"/>
          </a:xfrm>
        </p:spPr>
        <p:txBody>
          <a:bodyPr/>
          <a:lstStyle/>
          <a:p>
            <a:r>
              <a:rPr lang="en-US" dirty="0" smtClean="0">
                <a:solidFill>
                  <a:schemeClr val="accent2"/>
                </a:solidFill>
              </a:rPr>
              <a:t>Syllabus </a:t>
            </a:r>
            <a:endParaRPr lang="en-US" dirty="0">
              <a:solidFill>
                <a:schemeClr val="accent2"/>
              </a:solidFill>
            </a:endParaRPr>
          </a:p>
        </p:txBody>
      </p:sp>
      <p:sp>
        <p:nvSpPr>
          <p:cNvPr id="3" name="Footer Placeholder 2"/>
          <p:cNvSpPr>
            <a:spLocks noGrp="1"/>
          </p:cNvSpPr>
          <p:nvPr>
            <p:ph type="ftr" sz="quarter" idx="3"/>
          </p:nvPr>
        </p:nvSpPr>
        <p:spPr/>
        <p:txBody>
          <a:bodyPr/>
          <a:lstStyle/>
          <a:p>
            <a:pPr algn="l"/>
            <a:r>
              <a:rPr lang="en-US" dirty="0" smtClean="0"/>
              <a:t>Ms. Bhawna Kshirsagar , Assistant  Professor  (Physics Department)       					Medi-Caps University, Indore</a:t>
            </a:r>
            <a:endParaRPr lang="en-US" dirty="0"/>
          </a:p>
        </p:txBody>
      </p:sp>
      <p:sp>
        <p:nvSpPr>
          <p:cNvPr id="4" name="Title 1"/>
          <p:cNvSpPr txBox="1">
            <a:spLocks/>
          </p:cNvSpPr>
          <p:nvPr/>
        </p:nvSpPr>
        <p:spPr>
          <a:xfrm>
            <a:off x="258147" y="1287624"/>
            <a:ext cx="10024188" cy="3172409"/>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Unit 1.	Lasers and Optical </a:t>
            </a:r>
            <a:r>
              <a:rPr lang="en-US" sz="3200" dirty="0" err="1" smtClean="0">
                <a:solidFill>
                  <a:srgbClr val="002060"/>
                </a:solidFill>
                <a:latin typeface="Times New Roman" pitchFamily="18" charset="0"/>
                <a:ea typeface="+mj-ea"/>
                <a:cs typeface="Times New Roman" pitchFamily="18" charset="0"/>
              </a:rPr>
              <a:t>Fibre</a:t>
            </a: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2060"/>
                </a:solidFill>
                <a:effectLst/>
                <a:uLnTx/>
                <a:uFillTx/>
                <a:latin typeface="Times New Roman" pitchFamily="18" charset="0"/>
                <a:ea typeface="+mj-ea"/>
                <a:cs typeface="Times New Roman" pitchFamily="18" charset="0"/>
              </a:rPr>
              <a:t>Unit</a:t>
            </a:r>
            <a:r>
              <a:rPr kumimoji="0" lang="en-US" sz="3200" b="0" i="0" u="none" strike="noStrike" kern="1200" cap="none" spc="0" normalizeH="0" noProof="0" dirty="0" smtClean="0">
                <a:ln>
                  <a:noFill/>
                </a:ln>
                <a:solidFill>
                  <a:srgbClr val="002060"/>
                </a:solidFill>
                <a:effectLst/>
                <a:uLnTx/>
                <a:uFillTx/>
                <a:latin typeface="Times New Roman" pitchFamily="18" charset="0"/>
                <a:ea typeface="+mj-ea"/>
                <a:cs typeface="Times New Roman" pitchFamily="18" charset="0"/>
              </a:rPr>
              <a:t> 2.	Interference and Diffraction</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baseline="0" dirty="0" smtClean="0">
                <a:solidFill>
                  <a:srgbClr val="002060"/>
                </a:solidFill>
                <a:latin typeface="Times New Roman" pitchFamily="18" charset="0"/>
                <a:ea typeface="+mj-ea"/>
                <a:cs typeface="Times New Roman" pitchFamily="18" charset="0"/>
              </a:rPr>
              <a:t>Unit</a:t>
            </a:r>
            <a:r>
              <a:rPr lang="en-US" sz="3200" dirty="0" smtClean="0">
                <a:solidFill>
                  <a:srgbClr val="002060"/>
                </a:solidFill>
                <a:latin typeface="Times New Roman" pitchFamily="18" charset="0"/>
                <a:ea typeface="+mj-ea"/>
                <a:cs typeface="Times New Roman" pitchFamily="18" charset="0"/>
              </a:rPr>
              <a:t> 3.	Quantum Mechanics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FF0000"/>
                </a:solidFill>
                <a:latin typeface="Times New Roman" pitchFamily="18" charset="0"/>
                <a:ea typeface="+mj-ea"/>
                <a:cs typeface="Times New Roman" pitchFamily="18" charset="0"/>
              </a:rPr>
              <a:t>Unit 4.	Mechanics and Crystal Physics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Unit 5.	Polarization, Acoustics and Superconductivity</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002060"/>
              </a:solidFill>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BCC</a:t>
            </a:r>
            <a:endParaRPr lang="en-US" dirty="0"/>
          </a:p>
        </p:txBody>
      </p:sp>
      <p:pic>
        <p:nvPicPr>
          <p:cNvPr id="133122" name="Picture 2"/>
          <p:cNvPicPr>
            <a:picLocks noGrp="1" noChangeAspect="1" noChangeArrowheads="1"/>
          </p:cNvPicPr>
          <p:nvPr>
            <p:ph sz="quarter" idx="1"/>
          </p:nvPr>
        </p:nvPicPr>
        <p:blipFill>
          <a:blip r:embed="rId2"/>
          <a:srcRect/>
          <a:stretch>
            <a:fillRect/>
          </a:stretch>
        </p:blipFill>
        <p:spPr bwMode="auto">
          <a:xfrm>
            <a:off x="330200" y="1371600"/>
            <a:ext cx="5689704" cy="4953000"/>
          </a:xfrm>
          <a:prstGeom prst="rect">
            <a:avLst/>
          </a:prstGeom>
          <a:noFill/>
          <a:ln w="9525">
            <a:noFill/>
            <a:miter lim="800000"/>
            <a:headEnd/>
            <a:tailEnd/>
          </a:ln>
          <a:effectLst/>
        </p:spPr>
      </p:pic>
      <p:pic>
        <p:nvPicPr>
          <p:cNvPr id="133123" name="Picture 3"/>
          <p:cNvPicPr>
            <a:picLocks noChangeAspect="1" noChangeArrowheads="1"/>
          </p:cNvPicPr>
          <p:nvPr/>
        </p:nvPicPr>
        <p:blipFill>
          <a:blip r:embed="rId3"/>
          <a:srcRect/>
          <a:stretch>
            <a:fillRect/>
          </a:stretch>
        </p:blipFill>
        <p:spPr bwMode="auto">
          <a:xfrm>
            <a:off x="6197600" y="177800"/>
            <a:ext cx="5262563"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BCC</a:t>
            </a:r>
            <a:endParaRPr lang="en-US" dirty="0"/>
          </a:p>
        </p:txBody>
      </p:sp>
      <p:sp>
        <p:nvSpPr>
          <p:cNvPr id="4" name="Footer Placeholder 3"/>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5" name="Picture 2"/>
          <p:cNvPicPr>
            <a:picLocks noGrp="1" noChangeAspect="1" noChangeArrowheads="1"/>
          </p:cNvPicPr>
          <p:nvPr>
            <p:ph sz="quarter" idx="1"/>
          </p:nvPr>
        </p:nvPicPr>
        <p:blipFill>
          <a:blip r:embed="rId2"/>
          <a:srcRect/>
          <a:stretch>
            <a:fillRect/>
          </a:stretch>
        </p:blipFill>
        <p:spPr bwMode="auto">
          <a:xfrm>
            <a:off x="2358289" y="1219200"/>
            <a:ext cx="7475421" cy="4937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FCC </a:t>
            </a:r>
            <a:endParaRPr lang="en-US" dirty="0"/>
          </a:p>
        </p:txBody>
      </p:sp>
      <p:sp>
        <p:nvSpPr>
          <p:cNvPr id="3" name="Content Placeholder 2"/>
          <p:cNvSpPr>
            <a:spLocks noGrp="1"/>
          </p:cNvSpPr>
          <p:nvPr>
            <p:ph sz="quarter" idx="1"/>
          </p:nvPr>
        </p:nvSpPr>
        <p:spPr/>
        <p:txBody>
          <a:bodyPr/>
          <a:lstStyle/>
          <a:p>
            <a:endParaRPr lang="en-US" dirty="0"/>
          </a:p>
        </p:txBody>
      </p:sp>
      <p:pic>
        <p:nvPicPr>
          <p:cNvPr id="135170" name="Picture 2"/>
          <p:cNvPicPr>
            <a:picLocks noChangeAspect="1" noChangeArrowheads="1"/>
          </p:cNvPicPr>
          <p:nvPr/>
        </p:nvPicPr>
        <p:blipFill>
          <a:blip r:embed="rId2"/>
          <a:srcRect l="-7429" t="66285"/>
          <a:stretch>
            <a:fillRect/>
          </a:stretch>
        </p:blipFill>
        <p:spPr bwMode="auto">
          <a:xfrm>
            <a:off x="0" y="2197100"/>
            <a:ext cx="7924800" cy="3746500"/>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6487" t="13766" r="31132" b="45725"/>
          <a:stretch>
            <a:fillRect/>
          </a:stretch>
        </p:blipFill>
        <p:spPr bwMode="auto">
          <a:xfrm>
            <a:off x="7891976" y="3374097"/>
            <a:ext cx="3179297" cy="2527300"/>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t="3168" r="3656" b="86641"/>
          <a:stretch>
            <a:fillRect/>
          </a:stretch>
        </p:blipFill>
        <p:spPr bwMode="auto">
          <a:xfrm>
            <a:off x="736600" y="1308100"/>
            <a:ext cx="6756400" cy="965200"/>
          </a:xfrm>
          <a:prstGeom prst="rect">
            <a:avLst/>
          </a:prstGeom>
          <a:noFill/>
          <a:ln w="9525">
            <a:noFill/>
            <a:miter lim="800000"/>
            <a:headEnd/>
            <a:tailEnd/>
          </a:ln>
          <a:effectLst/>
        </p:spPr>
      </p:pic>
      <p:pic>
        <p:nvPicPr>
          <p:cNvPr id="13314" name="Picture 2" descr="Unit cell of a face-centred cubic structure (The balls indicate the... |  Download Scientific Diagram"/>
          <p:cNvPicPr>
            <a:picLocks noChangeAspect="1" noChangeArrowheads="1"/>
          </p:cNvPicPr>
          <p:nvPr/>
        </p:nvPicPr>
        <p:blipFill>
          <a:blip r:embed="rId3"/>
          <a:srcRect/>
          <a:stretch>
            <a:fillRect/>
          </a:stretch>
        </p:blipFill>
        <p:spPr bwMode="auto">
          <a:xfrm>
            <a:off x="8511784" y="1209601"/>
            <a:ext cx="1905000" cy="1943101"/>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a:p>
        </p:txBody>
      </p:sp>
      <p:pic>
        <p:nvPicPr>
          <p:cNvPr id="137218" name="Picture 2"/>
          <p:cNvPicPr>
            <a:picLocks noChangeAspect="1" noChangeArrowheads="1"/>
          </p:cNvPicPr>
          <p:nvPr/>
        </p:nvPicPr>
        <p:blipFill>
          <a:blip r:embed="rId2"/>
          <a:srcRect t="23175"/>
          <a:stretch>
            <a:fillRect/>
          </a:stretch>
        </p:blipFill>
        <p:spPr bwMode="auto">
          <a:xfrm>
            <a:off x="770793" y="1364566"/>
            <a:ext cx="9831388" cy="46466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6194" name="Picture 2"/>
          <p:cNvPicPr>
            <a:picLocks noChangeAspect="1" noChangeArrowheads="1"/>
          </p:cNvPicPr>
          <p:nvPr/>
        </p:nvPicPr>
        <p:blipFill>
          <a:blip r:embed="rId2"/>
          <a:srcRect/>
          <a:stretch>
            <a:fillRect/>
          </a:stretch>
        </p:blipFill>
        <p:spPr bwMode="auto">
          <a:xfrm>
            <a:off x="1381125" y="414338"/>
            <a:ext cx="9429750" cy="6029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FCC</a:t>
            </a:r>
            <a:endParaRPr lang="en-US" dirty="0"/>
          </a:p>
        </p:txBody>
      </p:sp>
      <p:sp>
        <p:nvSpPr>
          <p:cNvPr id="3" name="Content Placeholder 2"/>
          <p:cNvSpPr>
            <a:spLocks noGrp="1"/>
          </p:cNvSpPr>
          <p:nvPr>
            <p:ph sz="quarter" idx="1"/>
          </p:nvPr>
        </p:nvSpPr>
        <p:spPr/>
        <p:txBody>
          <a:bodyPr/>
          <a:lstStyle/>
          <a:p>
            <a:endParaRPr lang="en-US"/>
          </a:p>
        </p:txBody>
      </p:sp>
      <p:pic>
        <p:nvPicPr>
          <p:cNvPr id="138242" name="Picture 2"/>
          <p:cNvPicPr>
            <a:picLocks noChangeAspect="1" noChangeArrowheads="1"/>
          </p:cNvPicPr>
          <p:nvPr/>
        </p:nvPicPr>
        <p:blipFill>
          <a:blip r:embed="rId2"/>
          <a:srcRect/>
          <a:stretch>
            <a:fillRect/>
          </a:stretch>
        </p:blipFill>
        <p:spPr bwMode="auto">
          <a:xfrm>
            <a:off x="1524000" y="1627188"/>
            <a:ext cx="7924800" cy="3781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a:bodyPr>
          <a:lstStyle/>
          <a:p>
            <a:r>
              <a:rPr lang="en-US" b="1" dirty="0" smtClean="0">
                <a:latin typeface="Times New Roman" pitchFamily="18" charset="0"/>
                <a:cs typeface="Times New Roman" pitchFamily="18" charset="0"/>
              </a:rPr>
              <a:t>Lattice</a:t>
            </a:r>
            <a:r>
              <a:rPr lang="en-US" dirty="0" smtClean="0">
                <a:latin typeface="Times New Roman" pitchFamily="18" charset="0"/>
                <a:cs typeface="Times New Roman" pitchFamily="18" charset="0"/>
              </a:rPr>
              <a:t> is defined as an array of points which are imaginarily kept to represent the position of atoms in the crystal that every lattice point has got the same environment as that o the other and hence one lattice point cannot be distinguished from the other lattice point. </a:t>
            </a:r>
          </a:p>
          <a:p>
            <a:r>
              <a:rPr lang="en-US" b="1" dirty="0" smtClean="0">
                <a:latin typeface="Times New Roman" pitchFamily="18" charset="0"/>
                <a:cs typeface="Times New Roman" pitchFamily="18" charset="0"/>
              </a:rPr>
              <a:t>Space Lattice or Crystal Lattice</a:t>
            </a:r>
            <a:r>
              <a:rPr lang="en-US" dirty="0" smtClean="0">
                <a:latin typeface="Times New Roman" pitchFamily="18" charset="0"/>
                <a:cs typeface="Times New Roman" pitchFamily="18" charset="0"/>
              </a:rPr>
              <a:t> is a three dimensional collection of points in space. The environment about any particular point is in everyway the same.</a:t>
            </a:r>
          </a:p>
          <a:p>
            <a:r>
              <a:rPr lang="en-US" dirty="0" smtClean="0">
                <a:latin typeface="Times New Roman" pitchFamily="18" charset="0"/>
                <a:cs typeface="Times New Roman" pitchFamily="18" charset="0"/>
              </a:rPr>
              <a:t>The regular pattern of points which describe the three dimensional arrangement of particles in a crystal structure is called the Crystal Lattice or Space lattice.</a:t>
            </a:r>
          </a:p>
          <a:p>
            <a:r>
              <a:rPr lang="en-US" dirty="0" smtClean="0">
                <a:latin typeface="Times New Roman" pitchFamily="18" charset="0"/>
                <a:cs typeface="Times New Roman" pitchFamily="18" charset="0"/>
              </a:rPr>
              <a:t>Basis is formed by associating with every lattice point a </a:t>
            </a:r>
            <a:r>
              <a:rPr lang="en-US" dirty="0" err="1" smtClean="0">
                <a:latin typeface="Times New Roman" pitchFamily="18" charset="0"/>
                <a:cs typeface="Times New Roman" pitchFamily="18" charset="0"/>
              </a:rPr>
              <a:t>uint</a:t>
            </a:r>
            <a:r>
              <a:rPr lang="en-US" dirty="0" smtClean="0">
                <a:latin typeface="Times New Roman" pitchFamily="18" charset="0"/>
                <a:cs typeface="Times New Roman" pitchFamily="18" charset="0"/>
              </a:rPr>
              <a:t> of assembly of atoms or molecules identical in composition. This unit assembly is called </a:t>
            </a:r>
            <a:r>
              <a:rPr lang="en-US" b="1" dirty="0" smtClean="0">
                <a:latin typeface="Times New Roman" pitchFamily="18" charset="0"/>
                <a:cs typeface="Times New Roman" pitchFamily="18" charset="0"/>
              </a:rPr>
              <a:t>Basis</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Crystal Structure</a:t>
            </a:r>
            <a:r>
              <a:rPr lang="en-US" dirty="0" smtClean="0">
                <a:latin typeface="Times New Roman" pitchFamily="18" charset="0"/>
                <a:cs typeface="Times New Roman" pitchFamily="18" charset="0"/>
              </a:rPr>
              <a:t> is formed by the addition of a basis to every lattice point.</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dirty="0" smtClean="0">
                <a:latin typeface="Times New Roman" pitchFamily="18" charset="0"/>
                <a:cs typeface="Times New Roman" pitchFamily="18" charset="0"/>
              </a:rPr>
              <a:t>A crystal lattice may be considered as an aggregate of a set of parallel </a:t>
            </a:r>
            <a:r>
              <a:rPr lang="en-US" dirty="0" err="1" smtClean="0">
                <a:latin typeface="Times New Roman" pitchFamily="18" charset="0"/>
                <a:cs typeface="Times New Roman" pitchFamily="18" charset="0"/>
              </a:rPr>
              <a:t>equi</a:t>
            </a:r>
            <a:r>
              <a:rPr lang="en-US" dirty="0" smtClean="0">
                <a:latin typeface="Times New Roman" pitchFamily="18" charset="0"/>
                <a:cs typeface="Times New Roman" pitchFamily="18" charset="0"/>
              </a:rPr>
              <a:t>-distant planes of high density of lattices points, Hence lattice planes are also called Cleavage Points. </a:t>
            </a:r>
          </a:p>
          <a:p>
            <a:r>
              <a:rPr lang="en-US" dirty="0" smtClean="0">
                <a:latin typeface="Times New Roman" pitchFamily="18" charset="0"/>
                <a:cs typeface="Times New Roman" pitchFamily="18" charset="0"/>
              </a:rPr>
              <a:t>The lattice planes can be chosen in a different number of ways, for example (a), (b), (c), and (d) as shown in the figure.</a:t>
            </a:r>
          </a:p>
          <a:p>
            <a:pPr>
              <a:buNone/>
            </a:pPr>
            <a:r>
              <a:rPr lang="en-US" dirty="0" smtClean="0">
                <a:latin typeface="Times New Roman" pitchFamily="18" charset="0"/>
                <a:cs typeface="Times New Roman" pitchFamily="18" charset="0"/>
              </a:rPr>
              <a:t> </a:t>
            </a:r>
          </a:p>
          <a:p>
            <a:pPr>
              <a:buNone/>
            </a:pPr>
            <a:r>
              <a:rPr lang="en-US" dirty="0" smtClean="0"/>
              <a:t/>
            </a:r>
            <a:br>
              <a:rPr lang="en-US" dirty="0" smtClean="0"/>
            </a:br>
            <a:endParaRPr lang="en-US" dirty="0" smtClean="0"/>
          </a:p>
          <a:p>
            <a:pPr>
              <a:buNone/>
            </a:pPr>
            <a:endParaRPr lang="en-US" dirty="0">
              <a:latin typeface="Times New Roman" pitchFamily="18" charset="0"/>
              <a:cs typeface="Times New Roman" pitchFamily="18" charset="0"/>
            </a:endParaRPr>
          </a:p>
        </p:txBody>
      </p:sp>
      <p:sp>
        <p:nvSpPr>
          <p:cNvPr id="1025" name="Rectangle 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indices.</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t>
            </a:r>
            <a:r>
              <a:rPr kumimoji="0" lang="en-US" sz="35100" b="0" i="0" u="none" strike="noStrike" cap="none" normalizeH="0" baseline="0" smtClean="0">
                <a:ln>
                  <a:noFill/>
                </a:ln>
                <a:solidFill>
                  <a:schemeClr val="tx1"/>
                </a:solidFill>
                <a:effectLst/>
                <a:latin typeface="Arial" pitchFamily="34" charset="0"/>
                <a:cs typeface="Arial" pitchFamily="34" charset="0"/>
              </a:rPr>
              <a:t/>
            </a:r>
            <a:br>
              <a:rPr kumimoji="0" lang="en-US" sz="351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
            </a:r>
            <a:br>
              <a:rPr kumimoji="0" lang="en-US" sz="1400" b="0" i="0" u="none" strike="noStrike" cap="none" normalizeH="0" baseline="0" smtClean="0">
                <a:ln>
                  <a:noFill/>
                </a:ln>
                <a:solidFill>
                  <a:schemeClr val="tx1"/>
                </a:solidFill>
                <a:effectLst/>
                <a:latin typeface="Times New Roman" pitchFamily="18" charset="0"/>
                <a:cs typeface="Times New Roman" pitchFamily="18"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26" name="Picture 2" descr="http://img.brainkart.com/extra/iU3OrNb.jpg"/>
          <p:cNvPicPr>
            <a:picLocks noChangeAspect="1" noChangeArrowheads="1"/>
          </p:cNvPicPr>
          <p:nvPr/>
        </p:nvPicPr>
        <p:blipFill>
          <a:blip r:embed="rId2"/>
          <a:srcRect r="328" b="8141"/>
          <a:stretch>
            <a:fillRect/>
          </a:stretch>
        </p:blipFill>
        <p:spPr bwMode="auto">
          <a:xfrm>
            <a:off x="2819400" y="3682999"/>
            <a:ext cx="3860800" cy="2324101"/>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Miller Indices</a:t>
            </a:r>
            <a:endParaRPr lang="en-US" dirty="0"/>
          </a:p>
        </p:txBody>
      </p:sp>
      <p:sp>
        <p:nvSpPr>
          <p:cNvPr id="3" name="Content Placeholder 2"/>
          <p:cNvSpPr>
            <a:spLocks noGrp="1"/>
          </p:cNvSpPr>
          <p:nvPr>
            <p:ph sz="quarter" idx="1"/>
          </p:nvPr>
        </p:nvSpPr>
        <p:spPr/>
        <p:txBody>
          <a:bodyPr/>
          <a:lstStyle/>
          <a:p>
            <a:r>
              <a:rPr lang="en-US" dirty="0" smtClean="0">
                <a:latin typeface="Times New Roman" pitchFamily="18" charset="0"/>
                <a:cs typeface="Times New Roman" pitchFamily="18" charset="0"/>
              </a:rPr>
              <a:t>The problem is that </a:t>
            </a:r>
            <a:r>
              <a:rPr lang="en-US" b="1" dirty="0" smtClean="0">
                <a:latin typeface="Times New Roman" pitchFamily="18" charset="0"/>
                <a:cs typeface="Times New Roman" pitchFamily="18" charset="0"/>
              </a:rPr>
              <a:t>how to designate a plane </a:t>
            </a:r>
            <a:r>
              <a:rPr lang="en-US" dirty="0" smtClean="0">
                <a:latin typeface="Times New Roman" pitchFamily="18" charset="0"/>
                <a:cs typeface="Times New Roman" pitchFamily="18" charset="0"/>
              </a:rPr>
              <a:t>in the crystal. Miller evolved a method to designate a plane in a crystal by three numbers (</a:t>
            </a:r>
            <a:r>
              <a:rPr lang="en-US" dirty="0" err="1" smtClean="0">
                <a:latin typeface="Times New Roman" pitchFamily="18" charset="0"/>
                <a:cs typeface="Times New Roman" pitchFamily="18" charset="0"/>
              </a:rPr>
              <a:t>h,k,l</a:t>
            </a:r>
            <a:r>
              <a:rPr lang="en-US" dirty="0" smtClean="0">
                <a:latin typeface="Times New Roman" pitchFamily="18" charset="0"/>
                <a:cs typeface="Times New Roman" pitchFamily="18" charset="0"/>
              </a:rPr>
              <a:t>) known as Miller indices. </a:t>
            </a:r>
          </a:p>
          <a:p>
            <a:r>
              <a:rPr lang="en-US" dirty="0" smtClean="0">
                <a:latin typeface="Times New Roman" pitchFamily="18" charset="0"/>
                <a:cs typeface="Times New Roman" pitchFamily="18" charset="0"/>
              </a:rPr>
              <a:t>In a crystal, to express the inclination of a lattice plane with respect to three directions , Miller gave a method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lnSpcReduction="10000"/>
          </a:bodyPr>
          <a:lstStyle/>
          <a:p>
            <a:pPr algn="just">
              <a:buNone/>
            </a:pPr>
            <a:r>
              <a:rPr lang="en-US" b="1" dirty="0" smtClean="0">
                <a:latin typeface="Times New Roman" pitchFamily="18" charset="0"/>
                <a:cs typeface="Times New Roman" pitchFamily="18" charset="0"/>
              </a:rPr>
              <a:t>Miller Indices</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Miller introduced a system to designate a plane in a crystal. He introduced a set of three numbers to specify a plane a plane in a crystal. This set of three numbers is known as Miller Indices of the concerned plane.</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Definition </a:t>
            </a:r>
          </a:p>
          <a:p>
            <a:r>
              <a:rPr lang="en-US" dirty="0" smtClean="0">
                <a:latin typeface="Times New Roman" pitchFamily="18" charset="0"/>
                <a:cs typeface="Times New Roman" pitchFamily="18" charset="0"/>
              </a:rPr>
              <a:t>•Miller indices are used to specify directions and planes. </a:t>
            </a:r>
          </a:p>
          <a:p>
            <a:r>
              <a:rPr lang="en-US" dirty="0" smtClean="0">
                <a:latin typeface="Times New Roman" pitchFamily="18" charset="0"/>
                <a:cs typeface="Times New Roman" pitchFamily="18" charset="0"/>
              </a:rPr>
              <a:t>•These directions and planes could be in lattices or in crystals. </a:t>
            </a:r>
          </a:p>
          <a:p>
            <a:r>
              <a:rPr lang="en-US" dirty="0" smtClean="0">
                <a:latin typeface="Times New Roman" pitchFamily="18" charset="0"/>
                <a:cs typeface="Times New Roman" pitchFamily="18" charset="0"/>
              </a:rPr>
              <a:t>•The number of indices will match with the dimension of the lattice or the crystal. </a:t>
            </a:r>
          </a:p>
          <a:p>
            <a:r>
              <a:rPr lang="en-US" dirty="0" smtClean="0">
                <a:latin typeface="Times New Roman" pitchFamily="18" charset="0"/>
                <a:cs typeface="Times New Roman" pitchFamily="18" charset="0"/>
              </a:rPr>
              <a:t>•E.g. in 1D there will be 1 index and 2D there will be two indices etc. </a:t>
            </a:r>
          </a:p>
          <a:p>
            <a:pPr algn="just"/>
            <a:endParaRPr lang="en-US" dirty="0" smtClean="0">
              <a:latin typeface="Times New Roman" pitchFamily="18" charset="0"/>
              <a:cs typeface="Times New Roman" pitchFamily="18" charset="0"/>
            </a:endParaRPr>
          </a:p>
          <a:p>
            <a:pPr algn="just">
              <a:buNone/>
            </a:pPr>
            <a:endParaRPr lang="en-US" dirty="0" smtClean="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latin typeface="Times New Roman" pitchFamily="18" charset="0"/>
                <a:cs typeface="Times New Roman" pitchFamily="18" charset="0"/>
              </a:rPr>
              <a:t>Scheme</a:t>
            </a:r>
            <a:r>
              <a:rPr lang="en-US" dirty="0" smtClean="0"/>
              <a:t> </a:t>
            </a:r>
            <a:r>
              <a:rPr lang="en-US" sz="3600" dirty="0" smtClean="0">
                <a:solidFill>
                  <a:srgbClr val="002060"/>
                </a:solidFill>
                <a:latin typeface="Times New Roman" pitchFamily="18" charset="0"/>
                <a:cs typeface="Times New Roman" pitchFamily="18" charset="0"/>
              </a:rPr>
              <a:t>3-1-2</a:t>
            </a:r>
            <a:br>
              <a:rPr lang="en-US" sz="3600" dirty="0" smtClean="0">
                <a:solidFill>
                  <a:srgbClr val="002060"/>
                </a:solidFill>
                <a:latin typeface="Times New Roman" pitchFamily="18" charset="0"/>
                <a:cs typeface="Times New Roman" pitchFamily="18" charset="0"/>
              </a:rPr>
            </a:br>
            <a:endParaRPr lang="en-US" sz="3600" dirty="0"/>
          </a:p>
        </p:txBody>
      </p:sp>
      <p:sp>
        <p:nvSpPr>
          <p:cNvPr id="4" name="Title 1"/>
          <p:cNvSpPr txBox="1">
            <a:spLocks/>
          </p:cNvSpPr>
          <p:nvPr/>
        </p:nvSpPr>
        <p:spPr>
          <a:xfrm>
            <a:off x="824204" y="1393372"/>
            <a:ext cx="6099109" cy="2290354"/>
          </a:xfrm>
          <a:prstGeom prst="rect">
            <a:avLst/>
          </a:prstGeom>
        </p:spPr>
        <p:txBody>
          <a:bodyPr vert="horz" anchor="b" anchorCtr="0">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3- Lectures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1- Tutorial</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2- Laboratory Work</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200" dirty="0" smtClean="0">
              <a:solidFill>
                <a:srgbClr val="002060"/>
              </a:solidFill>
              <a:latin typeface="Times New Roman" pitchFamily="18" charset="0"/>
              <a:ea typeface="+mj-ea"/>
              <a:cs typeface="Times New Roman"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3200" dirty="0" smtClean="0">
                <a:solidFill>
                  <a:srgbClr val="002060"/>
                </a:solidFill>
                <a:latin typeface="Times New Roman" pitchFamily="18" charset="0"/>
                <a:ea typeface="+mj-ea"/>
                <a:cs typeface="Times New Roman" pitchFamily="18" charset="0"/>
              </a:rPr>
              <a:t>Total Credit:  5</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002060"/>
              </a:solidFill>
              <a:effectLst/>
              <a:uLnTx/>
              <a:uFillTx/>
              <a:latin typeface="Times New Roman" pitchFamily="18" charset="0"/>
              <a:ea typeface="+mj-ea"/>
              <a:cs typeface="Times New Roman" pitchFamily="18" charset="0"/>
            </a:endParaRPr>
          </a:p>
        </p:txBody>
      </p:sp>
      <p:sp>
        <p:nvSpPr>
          <p:cNvPr id="5" name="Footer Placeholder 2"/>
          <p:cNvSpPr txBox="1">
            <a:spLocks/>
          </p:cNvSpPr>
          <p:nvPr/>
        </p:nvSpPr>
        <p:spPr>
          <a:xfrm>
            <a:off x="822874" y="6361614"/>
            <a:ext cx="9799092" cy="365760"/>
          </a:xfrm>
          <a:prstGeom prst="rect">
            <a:avLst/>
          </a:prstGeom>
        </p:spPr>
        <p:txBody>
          <a:bodyPr vert="horz"/>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chemeClr val="bg2">
                    <a:lumMod val="75000"/>
                  </a:schemeClr>
                </a:solidFill>
                <a:effectLst/>
                <a:uLnTx/>
                <a:uFillTx/>
                <a:latin typeface="+mn-lt"/>
                <a:ea typeface="+mn-ea"/>
                <a:cs typeface="+mn-cs"/>
              </a:rPr>
              <a:t>Ms. Bhawna Kshirsagar , Assistant  Professor  (Physics Department)       			Medi-Caps University, Indore</a:t>
            </a:r>
            <a:endParaRPr kumimoji="0" lang="en-US" sz="1400" b="1"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Procedure for finding Miler Indices</a:t>
            </a:r>
            <a:r>
              <a:rPr lang="en-US" dirty="0" smtClean="0">
                <a:latin typeface="Times New Roman" pitchFamily="18" charset="0"/>
                <a:cs typeface="Times New Roman" pitchFamily="18" charset="0"/>
              </a:rPr>
              <a:t> </a:t>
            </a:r>
            <a:br>
              <a:rPr lang="en-US" dirty="0" smtClean="0">
                <a:latin typeface="Times New Roman" pitchFamily="18" charset="0"/>
                <a:cs typeface="Times New Roman" pitchFamily="18" charset="0"/>
              </a:rPr>
            </a:br>
            <a:endParaRPr lang="en-US" dirty="0"/>
          </a:p>
        </p:txBody>
      </p:sp>
      <p:sp>
        <p:nvSpPr>
          <p:cNvPr id="5" name="Rectangle 4"/>
          <p:cNvSpPr/>
          <p:nvPr/>
        </p:nvSpPr>
        <p:spPr>
          <a:xfrm>
            <a:off x="576775" y="1344194"/>
            <a:ext cx="10086535" cy="3539430"/>
          </a:xfrm>
          <a:prstGeom prst="rect">
            <a:avLst/>
          </a:prstGeom>
        </p:spPr>
        <p:txBody>
          <a:bodyPr wrap="square">
            <a:spAutoFit/>
          </a:bodyPr>
          <a:lstStyle/>
          <a:p>
            <a:pPr algn="just"/>
            <a:r>
              <a:rPr lang="en-US" sz="2800" dirty="0" smtClean="0">
                <a:latin typeface="Times New Roman" pitchFamily="18" charset="0"/>
                <a:cs typeface="Times New Roman" pitchFamily="18" charset="0"/>
              </a:rPr>
              <a:t>       Determine the intercepts of the plane along the axes X, Y and Z 	  in terms of the Lattice Constant a, b, c.</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       Determine the reciprocals of these numbers.</a:t>
            </a:r>
          </a:p>
          <a:p>
            <a:pPr algn="just"/>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      Find the least common denominator (LCD) and multiply each by 	 this  LCD . The result is written in the form (</a:t>
            </a:r>
            <a:r>
              <a:rPr lang="en-US" sz="2800" b="1" dirty="0" err="1" smtClean="0">
                <a:latin typeface="Times New Roman" pitchFamily="18" charset="0"/>
                <a:cs typeface="Times New Roman" pitchFamily="18" charset="0"/>
              </a:rPr>
              <a:t>hkl</a:t>
            </a:r>
            <a:r>
              <a:rPr lang="en-US" sz="2800" dirty="0" smtClean="0">
                <a:latin typeface="Times New Roman" pitchFamily="18" charset="0"/>
                <a:cs typeface="Times New Roman" pitchFamily="18" charset="0"/>
              </a:rPr>
              <a:t>) and is called 	    	the Miller  	Indices  of the plane.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Miller Indices</a:t>
            </a:r>
            <a:endParaRPr lang="en-US" dirty="0"/>
          </a:p>
        </p:txBody>
      </p:sp>
      <p:sp>
        <p:nvSpPr>
          <p:cNvPr id="3" name="Content Placeholder 2"/>
          <p:cNvSpPr>
            <a:spLocks noGrp="1"/>
          </p:cNvSpPr>
          <p:nvPr>
            <p:ph sz="quarter" idx="1"/>
          </p:nvPr>
        </p:nvSpPr>
        <p:spPr>
          <a:xfrm>
            <a:off x="609600" y="1219200"/>
            <a:ext cx="10934700" cy="1943100"/>
          </a:xfrm>
        </p:spPr>
        <p:txBody>
          <a:bodyPr>
            <a:normAutofit fontScale="92500" lnSpcReduction="20000"/>
          </a:bodyPr>
          <a:lstStyle/>
          <a:p>
            <a:pPr>
              <a:buNone/>
            </a:pPr>
            <a:r>
              <a:rPr lang="en-US" dirty="0" smtClean="0">
                <a:latin typeface="Times New Roman" pitchFamily="18" charset="0"/>
                <a:cs typeface="Times New Roman" pitchFamily="18" charset="0"/>
              </a:rPr>
              <a:t>Example</a:t>
            </a:r>
          </a:p>
          <a:p>
            <a:r>
              <a:rPr lang="en-US" dirty="0" smtClean="0">
                <a:latin typeface="Times New Roman" pitchFamily="18" charset="0"/>
                <a:cs typeface="Times New Roman" pitchFamily="18" charset="0"/>
              </a:rPr>
              <a:t>Plane ABC (figure 1.1.5) has intercepts of 2 axial units on X-axis, 2 axial units on Y-axis and 1 axial unit on Z-axis.</a:t>
            </a:r>
          </a:p>
          <a:p>
            <a:r>
              <a:rPr lang="en-US" dirty="0" smtClean="0">
                <a:latin typeface="Times New Roman" pitchFamily="18" charset="0"/>
                <a:cs typeface="Times New Roman" pitchFamily="18" charset="0"/>
              </a:rPr>
              <a:t>The reciprocals are ½,1/2 and 1. The LCM is 2.</a:t>
            </a:r>
          </a:p>
          <a:p>
            <a:r>
              <a:rPr lang="en-US" dirty="0" smtClean="0">
                <a:latin typeface="Times New Roman" pitchFamily="18" charset="0"/>
                <a:cs typeface="Times New Roman" pitchFamily="18" charset="0"/>
              </a:rPr>
              <a:t>Multiplying each by 2 , we get 1,1,2. Hence the Miller Indices of the plane are (112)</a:t>
            </a:r>
          </a:p>
          <a:p>
            <a:endParaRPr lang="en-US" dirty="0">
              <a:latin typeface="Times New Roman" pitchFamily="18" charset="0"/>
              <a:cs typeface="Times New Roman" pitchFamily="18" charset="0"/>
            </a:endParaRPr>
          </a:p>
        </p:txBody>
      </p:sp>
      <p:pic>
        <p:nvPicPr>
          <p:cNvPr id="43010" name="Picture 2" descr="http://img.brainkart.com/extra/2BHybV8.jpg"/>
          <p:cNvPicPr>
            <a:picLocks noChangeAspect="1" noChangeArrowheads="1"/>
          </p:cNvPicPr>
          <p:nvPr/>
        </p:nvPicPr>
        <p:blipFill>
          <a:blip r:embed="rId2"/>
          <a:srcRect/>
          <a:stretch>
            <a:fillRect/>
          </a:stretch>
        </p:blipFill>
        <p:spPr bwMode="auto">
          <a:xfrm>
            <a:off x="3201987" y="2959100"/>
            <a:ext cx="4060825" cy="330517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a:t>
            </a:r>
            <a:br>
              <a:rPr lang="en-US" dirty="0" smtClean="0"/>
            </a:br>
            <a:endParaRPr lang="en-US" dirty="0"/>
          </a:p>
        </p:txBody>
      </p:sp>
      <p:pic>
        <p:nvPicPr>
          <p:cNvPr id="51204" name="Picture 4"/>
          <p:cNvPicPr>
            <a:picLocks noGrp="1" noChangeAspect="1" noChangeArrowheads="1"/>
          </p:cNvPicPr>
          <p:nvPr>
            <p:ph sz="quarter" idx="1"/>
          </p:nvPr>
        </p:nvPicPr>
        <p:blipFill>
          <a:blip r:embed="rId2">
            <a:lum bright="-48000" contrast="26000"/>
          </a:blip>
          <a:srcRect l="13742" t="18616" r="32111" b="8440"/>
          <a:stretch>
            <a:fillRect/>
          </a:stretch>
        </p:blipFill>
        <p:spPr bwMode="auto">
          <a:xfrm>
            <a:off x="689317" y="1237957"/>
            <a:ext cx="10255347" cy="50362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85000" lnSpcReduction="20000"/>
          </a:bodyPr>
          <a:lstStyle/>
          <a:p>
            <a:r>
              <a:rPr lang="en-US" b="1" dirty="0" smtClean="0">
                <a:latin typeface="Times New Roman" pitchFamily="18" charset="0"/>
                <a:cs typeface="Times New Roman" pitchFamily="18" charset="0"/>
              </a:rPr>
              <a:t> Important Features of Miller Indices</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When a plane is parallel to any axis, the intercept of the plane on that axis is infinity. Hence The Miller Indices for that axis </a:t>
            </a:r>
            <a:r>
              <a:rPr lang="en-US" b="1" dirty="0" smtClean="0">
                <a:latin typeface="Times New Roman" pitchFamily="18" charset="0"/>
                <a:cs typeface="Times New Roman" pitchFamily="18" charset="0"/>
              </a:rPr>
              <a:t>zero</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If a plane cuts an axis on the negative side of the origin, corresponding index is </a:t>
            </a:r>
            <a:r>
              <a:rPr lang="en-US" b="1" dirty="0" smtClean="0">
                <a:latin typeface="Times New Roman" pitchFamily="18" charset="0"/>
                <a:cs typeface="Times New Roman" pitchFamily="18" charset="0"/>
              </a:rPr>
              <a:t>negative</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The indices (</a:t>
            </a:r>
            <a:r>
              <a:rPr lang="en-US" dirty="0" err="1" smtClean="0">
                <a:latin typeface="Times New Roman" pitchFamily="18" charset="0"/>
                <a:cs typeface="Times New Roman" pitchFamily="18" charset="0"/>
              </a:rPr>
              <a:t>hkl</a:t>
            </a:r>
            <a:r>
              <a:rPr lang="en-US" dirty="0" smtClean="0">
                <a:latin typeface="Times New Roman" pitchFamily="18" charset="0"/>
                <a:cs typeface="Times New Roman" pitchFamily="18" charset="0"/>
              </a:rPr>
              <a:t>) do not define a particular plane but a set of parallel planes. </a:t>
            </a:r>
          </a:p>
          <a:p>
            <a:r>
              <a:rPr lang="en-US" b="1" dirty="0" smtClean="0">
                <a:latin typeface="Times New Roman" pitchFamily="18" charset="0"/>
                <a:cs typeface="Times New Roman" pitchFamily="18" charset="0"/>
              </a:rPr>
              <a:t>1 (a) Points to ponder</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Miller Indices should be enclosed only in this bracket.</a:t>
            </a:r>
          </a:p>
          <a:p>
            <a:r>
              <a:rPr lang="en-US" dirty="0" smtClean="0">
                <a:latin typeface="Times New Roman" pitchFamily="18" charset="0"/>
                <a:cs typeface="Times New Roman" pitchFamily="18" charset="0"/>
              </a:rPr>
              <a:t>There should not be any commas in between the numbers.</a:t>
            </a:r>
          </a:p>
          <a:p>
            <a:r>
              <a:rPr lang="en-US" dirty="0" smtClean="0">
                <a:latin typeface="Times New Roman" pitchFamily="18" charset="0"/>
                <a:cs typeface="Times New Roman" pitchFamily="18" charset="0"/>
              </a:rPr>
              <a:t>If the Miller Indices is say (2 6 3) means it should be read as two six three, and not as two hundred and sixty three.</a:t>
            </a:r>
          </a:p>
          <a:p>
            <a:r>
              <a:rPr lang="en-US" dirty="0" smtClean="0">
                <a:latin typeface="Times New Roman" pitchFamily="18" charset="0"/>
                <a:cs typeface="Times New Roman" pitchFamily="18" charset="0"/>
              </a:rPr>
              <a:t>The direction of plane can be represented by enclosing the Miller Indices in a square bracket. For example [2 6 3]</a:t>
            </a:r>
          </a:p>
          <a:p>
            <a:r>
              <a:rPr lang="en-US" dirty="0" smtClean="0">
                <a:latin typeface="Times New Roman" pitchFamily="18" charset="0"/>
                <a:cs typeface="Times New Roman" pitchFamily="18" charset="0"/>
              </a:rPr>
              <a:t>To represent the family of planes we can use this bracket i.e. -&gt;</a:t>
            </a:r>
          </a:p>
          <a:p>
            <a:r>
              <a:rPr lang="en-US" dirty="0" smtClean="0">
                <a:latin typeface="Times New Roman" pitchFamily="18" charset="0"/>
                <a:cs typeface="Times New Roman" pitchFamily="18" charset="0"/>
              </a:rPr>
              <a:t>Putting a bar over the numbers can represent negative Miller Indices For an example (2 6 3) represents the plane with intercepts on negative axis, positive Y-axis and negative Z-axis.</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sz="quarter" idx="1"/>
          </p:nvPr>
        </p:nvPicPr>
        <p:blipFill>
          <a:blip r:embed="rId2"/>
          <a:srcRect r="10287" b="60900"/>
          <a:stretch>
            <a:fillRect/>
          </a:stretch>
        </p:blipFill>
        <p:spPr bwMode="auto">
          <a:xfrm>
            <a:off x="1333500" y="1219200"/>
            <a:ext cx="9359900" cy="497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2"/>
          <p:cNvPicPr>
            <a:picLocks noGrp="1" noChangeAspect="1" noChangeArrowheads="1"/>
          </p:cNvPicPr>
          <p:nvPr>
            <p:ph sz="quarter" idx="1"/>
          </p:nvPr>
        </p:nvPicPr>
        <p:blipFill>
          <a:blip r:embed="rId2"/>
          <a:srcRect t="38328"/>
          <a:stretch>
            <a:fillRect/>
          </a:stretch>
        </p:blipFill>
        <p:spPr bwMode="auto">
          <a:xfrm>
            <a:off x="647113" y="323557"/>
            <a:ext cx="11211951" cy="60391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p:cNvPicPr>
          <p:nvPr>
            <p:ph sz="quarter" idx="1"/>
          </p:nvPr>
        </p:nvPicPr>
        <p:blipFill>
          <a:blip r:embed="rId2">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20109" y="1516920"/>
            <a:ext cx="10060605" cy="965438"/>
          </a:xfrm>
          <a:prstGeom prst="rect">
            <a:avLst/>
          </a:prstGeom>
          <a:noFill/>
          <a:ln>
            <a:noFill/>
          </a:ln>
        </p:spPr>
      </p:pic>
      <p:pic>
        <p:nvPicPr>
          <p:cNvPr id="6" name="Picture 5"/>
          <p:cNvPicPr/>
          <p:nvPr/>
        </p:nvPicPr>
        <p:blipFill>
          <a:blip r:embed="rId3">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79474" y="2714709"/>
            <a:ext cx="9930618" cy="703740"/>
          </a:xfrm>
          <a:prstGeom prst="rect">
            <a:avLst/>
          </a:prstGeom>
          <a:noFill/>
          <a:ln>
            <a:noFill/>
          </a:ln>
        </p:spPr>
      </p:pic>
      <p:pic>
        <p:nvPicPr>
          <p:cNvPr id="7" name="Picture 6"/>
          <p:cNvPicPr/>
          <p:nvPr/>
        </p:nvPicPr>
        <p:blipFill>
          <a:blip r:embed="rId4">
            <a:extLst>
              <a:ext uri="{28A0092B-C50C-407E-A947-70E740481C1C}">
                <a14:useLocalDpi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77947" y="3470950"/>
            <a:ext cx="5943600" cy="28595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EN3BS05		Engineering Physics 	3-1-2</a:t>
            </a:r>
            <a:endParaRPr lang="en-US" dirty="0"/>
          </a:p>
        </p:txBody>
      </p:sp>
      <p:sp>
        <p:nvSpPr>
          <p:cNvPr id="4" name="Rectangle 3"/>
          <p:cNvSpPr txBox="1">
            <a:spLocks noChangeArrowheads="1"/>
          </p:cNvSpPr>
          <p:nvPr/>
        </p:nvSpPr>
        <p:spPr>
          <a:xfrm>
            <a:off x="653143" y="1259115"/>
            <a:ext cx="10215282" cy="5213350"/>
          </a:xfrm>
          <a:prstGeom prst="rect">
            <a:avLst/>
          </a:prstGeom>
        </p:spPr>
        <p:txBody>
          <a:bodyPr>
            <a:normAutofit/>
          </a:bodyPr>
          <a:lstStyle/>
          <a:p>
            <a:pPr marL="0" marR="0" lvl="0" indent="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Text Books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Text Book of Optics by S. </a:t>
            </a:r>
            <a:r>
              <a:rPr kumimoji="0" lang="en-IN" sz="24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Chand</a:t>
            </a: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Publication</a:t>
            </a:r>
            <a:endPar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Gour</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and Gupta , Engineering Physics, </a:t>
            </a:r>
            <a:r>
              <a:rPr kumimoji="0" lang="en-IN" sz="2400" b="0" i="0" u="none" strike="noStrike" kern="1200" cap="none" spc="0" normalizeH="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Dhanpat</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2400" b="0" i="0" u="none" strike="noStrike" kern="1200" cap="none" spc="0" normalizeH="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Rai</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Publication</a:t>
            </a:r>
            <a:endPar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S.</a:t>
            </a:r>
            <a:r>
              <a:rPr kumimoji="0" lang="en-IN" sz="2400" b="0"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L. Gupta, Engineering Physics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lang="en-IN" sz="2400" baseline="0" dirty="0" smtClean="0">
                <a:latin typeface="Times New Roman" panose="02020603050405020304" pitchFamily="18" charset="0"/>
                <a:cs typeface="Times New Roman" panose="02020603050405020304" pitchFamily="18" charset="0"/>
              </a:rPr>
              <a:t>Text Book of Engineering</a:t>
            </a:r>
            <a:r>
              <a:rPr lang="en-IN" sz="2400" dirty="0" smtClean="0">
                <a:latin typeface="Times New Roman" panose="02020603050405020304" pitchFamily="18" charset="0"/>
                <a:cs typeface="Times New Roman" panose="02020603050405020304" pitchFamily="18" charset="0"/>
              </a:rPr>
              <a:t> Physics by M.N. </a:t>
            </a:r>
            <a:r>
              <a:rPr lang="en-IN" sz="2400" dirty="0" err="1" smtClean="0">
                <a:latin typeface="Times New Roman" panose="02020603050405020304" pitchFamily="18" charset="0"/>
                <a:cs typeface="Times New Roman" panose="02020603050405020304" pitchFamily="18" charset="0"/>
              </a:rPr>
              <a:t>Avadhanulu</a:t>
            </a:r>
            <a:r>
              <a:rPr lang="en-IN" sz="2400" dirty="0" smtClean="0">
                <a:latin typeface="Times New Roman" panose="02020603050405020304" pitchFamily="18" charset="0"/>
                <a:cs typeface="Times New Roman" panose="02020603050405020304" pitchFamily="18" charset="0"/>
              </a:rPr>
              <a:t> and P.G. Kshirsagar (Acoustics, Superconductivity)</a:t>
            </a:r>
            <a:endPar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Reference Books</a:t>
            </a:r>
          </a:p>
          <a:p>
            <a:pPr marL="274320" marR="0" lvl="0" indent="-274320" algn="just" defTabSz="914400" rtl="0" eaLnBrk="1" fontAlgn="auto" latinLnBrk="0" hangingPunct="1">
              <a:lnSpc>
                <a:spcPct val="100000"/>
              </a:lnSpc>
              <a:spcBef>
                <a:spcPts val="600"/>
              </a:spcBef>
              <a:spcAft>
                <a:spcPts val="0"/>
              </a:spcAft>
              <a:buClr>
                <a:schemeClr val="accent1"/>
              </a:buClr>
              <a:buSzPct val="76000"/>
              <a:buFont typeface="Wingdings 3"/>
              <a:buChar char=""/>
              <a:tabLst/>
              <a:defRPr/>
            </a:pP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Dr. M. N. </a:t>
            </a:r>
            <a:r>
              <a:rPr kumimoji="0" lang="en-IN" sz="24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Times New Roman" panose="02020603050405020304" pitchFamily="18" charset="0"/>
              </a:rPr>
              <a:t>Avadhanulu</a:t>
            </a:r>
            <a:r>
              <a:rPr kumimoji="0" lang="en-I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Dr. </a:t>
            </a:r>
            <a:r>
              <a:rPr lang="en-IN" sz="2400" dirty="0" smtClean="0">
                <a:latin typeface="Times New Roman" panose="02020603050405020304" pitchFamily="18" charset="0"/>
                <a:cs typeface="Times New Roman" panose="02020603050405020304" pitchFamily="18" charset="0"/>
              </a:rPr>
              <a:t>R. S. </a:t>
            </a:r>
            <a:r>
              <a:rPr lang="en-IN" sz="2400" dirty="0" err="1" smtClean="0">
                <a:latin typeface="Times New Roman" panose="02020603050405020304" pitchFamily="18" charset="0"/>
                <a:cs typeface="Times New Roman" panose="02020603050405020304" pitchFamily="18" charset="0"/>
              </a:rPr>
              <a:t>Hemne</a:t>
            </a:r>
            <a:r>
              <a:rPr lang="en-IN" sz="2400" dirty="0" smtClean="0">
                <a:latin typeface="Times New Roman" panose="02020603050405020304" pitchFamily="18" charset="0"/>
                <a:cs typeface="Times New Roman" panose="02020603050405020304" pitchFamily="18" charset="0"/>
              </a:rPr>
              <a:t>, An Introduction to Laser- Theory and Applications. S. </a:t>
            </a:r>
            <a:r>
              <a:rPr lang="en-IN" sz="2400" dirty="0" err="1" smtClean="0">
                <a:latin typeface="Times New Roman" panose="02020603050405020304" pitchFamily="18" charset="0"/>
                <a:cs typeface="Times New Roman" panose="02020603050405020304" pitchFamily="18" charset="0"/>
              </a:rPr>
              <a:t>Chand</a:t>
            </a:r>
            <a:r>
              <a:rPr lang="en-IN" sz="2400" dirty="0" smtClean="0">
                <a:latin typeface="Times New Roman" panose="02020603050405020304" pitchFamily="18" charset="0"/>
                <a:cs typeface="Times New Roman" panose="02020603050405020304" pitchFamily="18" charset="0"/>
              </a:rPr>
              <a:t> Publications </a:t>
            </a:r>
            <a:endParaRPr kumimoji="0" lang="en-IN"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0"/>
              </a:spcAft>
              <a:buClr>
                <a:schemeClr val="accent1"/>
              </a:buClr>
              <a:buSzPct val="76000"/>
              <a:buFont typeface="Wingdings 3"/>
              <a:buNone/>
              <a:tabLst/>
              <a:defRPr/>
            </a:pPr>
            <a:r>
              <a:rPr kumimoji="0" lang="en-US" sz="24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Web Resources</a:t>
            </a:r>
          </a:p>
          <a:p>
            <a:pPr marL="457200" marR="0" lvl="0" indent="-457200" algn="just" defTabSz="914400" rtl="0" eaLnBrk="1" fontAlgn="auto" latinLnBrk="0" hangingPunct="1">
              <a:lnSpc>
                <a:spcPct val="100000"/>
              </a:lnSpc>
              <a:spcBef>
                <a:spcPts val="600"/>
              </a:spcBef>
              <a:spcAft>
                <a:spcPts val="0"/>
              </a:spcAft>
              <a:buClr>
                <a:schemeClr val="accent1"/>
              </a:buClr>
              <a:buSzPct val="76000"/>
              <a:buFont typeface="Wingdings 3"/>
              <a:buAutoNum type="arabicPeriod"/>
              <a:tabLst/>
              <a:defRPr/>
            </a:pPr>
            <a:r>
              <a:rPr kumimoji="0" lang="en-US" sz="240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hlinkClick r:id="rId2"/>
              </a:rPr>
              <a:t>http://phet.colarado.edu/en/simulations</a:t>
            </a:r>
            <a:r>
              <a:rPr kumimoji="0" lang="en-US" sz="240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457200" marR="0" lvl="0" indent="-457200" algn="just" defTabSz="914400" rtl="0" eaLnBrk="1" fontAlgn="auto" latinLnBrk="0" hangingPunct="1">
              <a:lnSpc>
                <a:spcPct val="100000"/>
              </a:lnSpc>
              <a:spcBef>
                <a:spcPts val="600"/>
              </a:spcBef>
              <a:spcAft>
                <a:spcPts val="0"/>
              </a:spcAft>
              <a:buClr>
                <a:schemeClr val="accent1"/>
              </a:buClr>
              <a:buSzPct val="76000"/>
              <a:buFont typeface="Wingdings 3"/>
              <a:buAutoNum type="arabicPeriod"/>
              <a:tabLst/>
              <a:defRPr/>
            </a:pPr>
            <a:r>
              <a:rPr kumimoji="0" lang="en-US" sz="240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http://nptel.ac.in/courses/122103011/39.</a:t>
            </a:r>
            <a:endParaRPr kumimoji="0" lang="en-US" sz="240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5" name="Footer Placeholder 2"/>
          <p:cNvSpPr txBox="1">
            <a:spLocks/>
          </p:cNvSpPr>
          <p:nvPr/>
        </p:nvSpPr>
        <p:spPr>
          <a:xfrm>
            <a:off x="793845" y="6363610"/>
            <a:ext cx="9799092" cy="365760"/>
          </a:xfrm>
          <a:prstGeom prst="rect">
            <a:avLst/>
          </a:prstGeom>
        </p:spPr>
        <p:txBody>
          <a:bodyPr vert="horz"/>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2">
                    <a:lumMod val="75000"/>
                  </a:schemeClr>
                </a:solidFill>
                <a:effectLst/>
                <a:uLnTx/>
                <a:uFillTx/>
                <a:latin typeface="+mn-lt"/>
                <a:ea typeface="+mn-ea"/>
                <a:cs typeface="+mn-cs"/>
              </a:rPr>
              <a:t>Ms. Bhawna Kshirsagar , Assistant  Professor  (Physics Department)       					Medi-Caps University, Indore</a:t>
            </a:r>
            <a:endParaRPr kumimoji="0" lang="en-US" sz="1400" b="0" i="0" u="none" strike="noStrike" kern="1200" cap="none" spc="0" normalizeH="0" baseline="0" noProof="0" dirty="0">
              <a:ln>
                <a:noFill/>
              </a:ln>
              <a:solidFill>
                <a:schemeClr val="bg2">
                  <a:lumMod val="75000"/>
                </a:schemeClr>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90114" name="Picture 2"/>
          <p:cNvPicPr>
            <a:picLocks noChangeAspect="1" noChangeArrowheads="1"/>
          </p:cNvPicPr>
          <p:nvPr/>
        </p:nvPicPr>
        <p:blipFill>
          <a:blip r:embed="rId2"/>
          <a:srcRect/>
          <a:stretch>
            <a:fillRect/>
          </a:stretch>
        </p:blipFill>
        <p:spPr bwMode="auto">
          <a:xfrm>
            <a:off x="1060450" y="0"/>
            <a:ext cx="9753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IN" smtClean="0"/>
              <a:t>Prof. (Dr.) Sunil K. Somani and Prof. (Dr.) Shilpa Tripathi</a:t>
            </a:r>
            <a:r>
              <a:rPr lang="en-US" smtClean="0"/>
              <a:t>,                                                        Medi-Caps University, Indore</a:t>
            </a:r>
            <a:endParaRPr lang="en-US" dirty="0"/>
          </a:p>
        </p:txBody>
      </p:sp>
      <p:pic>
        <p:nvPicPr>
          <p:cNvPr id="91138" name="Picture 2"/>
          <p:cNvPicPr>
            <a:picLocks noChangeAspect="1" noChangeArrowheads="1"/>
          </p:cNvPicPr>
          <p:nvPr/>
        </p:nvPicPr>
        <p:blipFill>
          <a:blip r:embed="rId2"/>
          <a:srcRect t="10469" r="1041" b="24531"/>
          <a:stretch>
            <a:fillRect/>
          </a:stretch>
        </p:blipFill>
        <p:spPr bwMode="auto">
          <a:xfrm>
            <a:off x="1219200" y="0"/>
            <a:ext cx="904875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IV CRYSTAL STRUCTURE</a:t>
            </a:r>
            <a:endParaRPr lang="en-US" dirty="0"/>
          </a:p>
        </p:txBody>
      </p:sp>
      <p:pic>
        <p:nvPicPr>
          <p:cNvPr id="4" name="Picture 2" descr="C:\Users\Ashish Kshirsagar\Desktop\new-picture-2.jpg"/>
          <p:cNvPicPr>
            <a:picLocks noChangeAspect="1" noChangeArrowheads="1"/>
          </p:cNvPicPr>
          <p:nvPr/>
        </p:nvPicPr>
        <p:blipFill>
          <a:blip r:embed="rId2"/>
          <a:srcRect/>
          <a:stretch>
            <a:fillRect/>
          </a:stretch>
        </p:blipFill>
        <p:spPr bwMode="auto">
          <a:xfrm>
            <a:off x="1333500" y="1219200"/>
            <a:ext cx="8877300" cy="50038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Picture 2"/>
          <p:cNvPicPr>
            <a:picLocks noChangeAspect="1" noChangeArrowheads="1"/>
          </p:cNvPicPr>
          <p:nvPr/>
        </p:nvPicPr>
        <p:blipFill>
          <a:blip r:embed="rId2"/>
          <a:srcRect/>
          <a:stretch>
            <a:fillRect/>
          </a:stretch>
        </p:blipFill>
        <p:spPr bwMode="auto">
          <a:xfrm>
            <a:off x="2070100" y="304800"/>
            <a:ext cx="6699250" cy="3257550"/>
          </a:xfrm>
          <a:prstGeom prst="rect">
            <a:avLst/>
          </a:prstGeom>
          <a:noFill/>
          <a:ln w="9525">
            <a:noFill/>
            <a:miter lim="800000"/>
            <a:headEnd/>
            <a:tailEnd/>
          </a:ln>
          <a:effectLst/>
        </p:spPr>
      </p:pic>
      <p:pic>
        <p:nvPicPr>
          <p:cNvPr id="10" name="Picture 3"/>
          <p:cNvPicPr>
            <a:picLocks noChangeAspect="1" noChangeArrowheads="1"/>
          </p:cNvPicPr>
          <p:nvPr/>
        </p:nvPicPr>
        <p:blipFill>
          <a:blip r:embed="rId3"/>
          <a:srcRect/>
          <a:stretch>
            <a:fillRect/>
          </a:stretch>
        </p:blipFill>
        <p:spPr bwMode="auto">
          <a:xfrm>
            <a:off x="2286001" y="3632200"/>
            <a:ext cx="6083300" cy="2524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Crystal Structure</a:t>
            </a:r>
            <a:endParaRPr lang="en-US" dirty="0"/>
          </a:p>
        </p:txBody>
      </p:sp>
      <p:sp>
        <p:nvSpPr>
          <p:cNvPr id="4" name="Title 7"/>
          <p:cNvSpPr txBox="1">
            <a:spLocks/>
          </p:cNvSpPr>
          <p:nvPr/>
        </p:nvSpPr>
        <p:spPr>
          <a:xfrm>
            <a:off x="660400" y="1295400"/>
            <a:ext cx="7772400" cy="1143000"/>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Lattice: It is an arrangement of points in space in which environment of any two points is identical.</a:t>
            </a:r>
            <a:endParaRPr kumimoji="0" lang="en-US" sz="28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pic>
        <p:nvPicPr>
          <p:cNvPr id="5" name="Picture 3"/>
          <p:cNvPicPr>
            <a:picLocks noChangeAspect="1" noChangeArrowheads="1"/>
          </p:cNvPicPr>
          <p:nvPr/>
        </p:nvPicPr>
        <p:blipFill>
          <a:blip r:embed="rId2"/>
          <a:srcRect/>
          <a:stretch>
            <a:fillRect/>
          </a:stretch>
        </p:blipFill>
        <p:spPr bwMode="auto">
          <a:xfrm>
            <a:off x="2895600" y="3657600"/>
            <a:ext cx="7034213" cy="2535237"/>
          </a:xfrm>
          <a:prstGeom prst="rect">
            <a:avLst/>
          </a:prstGeom>
          <a:noFill/>
          <a:ln w="9525">
            <a:noFill/>
            <a:miter lim="800000"/>
            <a:headEnd/>
            <a:tailEnd/>
          </a:ln>
          <a:effectLst/>
        </p:spPr>
      </p:pic>
      <p:sp>
        <p:nvSpPr>
          <p:cNvPr id="6" name="Title 7"/>
          <p:cNvSpPr txBox="1">
            <a:spLocks/>
          </p:cNvSpPr>
          <p:nvPr/>
        </p:nvSpPr>
        <p:spPr>
          <a:xfrm>
            <a:off x="635000" y="2349500"/>
            <a:ext cx="7772400" cy="114300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effectLst/>
                <a:uLnTx/>
                <a:uFillTx/>
                <a:latin typeface="Times New Roman" pitchFamily="18" charset="0"/>
                <a:ea typeface="+mj-ea"/>
                <a:cs typeface="Times New Roman" pitchFamily="18" charset="0"/>
              </a:rPr>
              <a:t>Basis:</a:t>
            </a:r>
            <a:r>
              <a:rPr kumimoji="0" lang="en-US" sz="2800" b="0" i="0" u="none" strike="noStrike" kern="1200" cap="none" spc="0" normalizeH="0" noProof="0" dirty="0" smtClean="0">
                <a:ln>
                  <a:noFill/>
                </a:ln>
                <a:effectLst/>
                <a:uLnTx/>
                <a:uFillTx/>
                <a:latin typeface="Times New Roman" pitchFamily="18" charset="0"/>
                <a:ea typeface="+mj-ea"/>
                <a:cs typeface="Times New Roman" pitchFamily="18" charset="0"/>
              </a:rPr>
              <a:t> The atom or molecule associated with lattice point is called basis.  </a:t>
            </a:r>
            <a:endParaRPr kumimoji="0" lang="en-US" sz="2800" b="0" i="0" u="none" strike="noStrike" kern="1200" cap="none" spc="0" normalizeH="0" baseline="0" noProof="0" dirty="0">
              <a:ln>
                <a:noFill/>
              </a:ln>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di-Caps Universit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xmlns="" name="Medi-Caps University" id="{E2AD5883-4CD4-42E0-AFE8-69C7B67B0455}" vid="{C8039CF4-E942-462F-B638-4E10EADF7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Medi-Caps University</Template>
  <TotalTime>2761</TotalTime>
  <Words>757</Words>
  <Application>Microsoft Office PowerPoint</Application>
  <PresentationFormat>Custom</PresentationFormat>
  <Paragraphs>148</Paragraphs>
  <Slides>36</Slides>
  <Notes>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Medi-Caps University</vt:lpstr>
      <vt:lpstr>Slide 1</vt:lpstr>
      <vt:lpstr>Syllabus </vt:lpstr>
      <vt:lpstr>Scheme 3-1-2 </vt:lpstr>
      <vt:lpstr>EN3BS05  Engineering Physics  3-1-2</vt:lpstr>
      <vt:lpstr>Slide 5</vt:lpstr>
      <vt:lpstr>Slide 6</vt:lpstr>
      <vt:lpstr>Unit IV CRYSTAL STRUCTURE</vt:lpstr>
      <vt:lpstr>Slide 8</vt:lpstr>
      <vt:lpstr>Crystal Structure</vt:lpstr>
      <vt:lpstr>Slide 10</vt:lpstr>
      <vt:lpstr>Seven System of Crystal</vt:lpstr>
      <vt:lpstr>Slide 12</vt:lpstr>
      <vt:lpstr>Slide 13</vt:lpstr>
      <vt:lpstr>Slide 14</vt:lpstr>
      <vt:lpstr>Packing Factor</vt:lpstr>
      <vt:lpstr>1. Simple Cubic Crystal </vt:lpstr>
      <vt:lpstr>SCC</vt:lpstr>
      <vt:lpstr>Simple Cubic Crystal </vt:lpstr>
      <vt:lpstr>2. BCC </vt:lpstr>
      <vt:lpstr>BCC</vt:lpstr>
      <vt:lpstr>BCC</vt:lpstr>
      <vt:lpstr>3. FCC </vt:lpstr>
      <vt:lpstr>Slide 23</vt:lpstr>
      <vt:lpstr>Slide 24</vt:lpstr>
      <vt:lpstr>FCC</vt:lpstr>
      <vt:lpstr>Slide 26</vt:lpstr>
      <vt:lpstr>Slide 27</vt:lpstr>
      <vt:lpstr>Miller Indices</vt:lpstr>
      <vt:lpstr>Slide 29</vt:lpstr>
      <vt:lpstr>Procedure for finding Miler Indices  </vt:lpstr>
      <vt:lpstr>Miller Indices</vt:lpstr>
      <vt:lpstr>EXAMPLES: </vt:lpstr>
      <vt:lpstr>Slide 33</vt:lpstr>
      <vt:lpstr>Slide 34</vt:lpstr>
      <vt:lpstr>Slide 35</vt:lpstr>
      <vt:lpstr>Slide 36</vt:lpstr>
    </vt:vector>
  </TitlesOfParts>
  <Company>xyz</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Ashish Kshirsagar</cp:lastModifiedBy>
  <cp:revision>336</cp:revision>
  <cp:lastPrinted>2020-05-08T02:41:25Z</cp:lastPrinted>
  <dcterms:created xsi:type="dcterms:W3CDTF">2020-05-18T04:31:24Z</dcterms:created>
  <dcterms:modified xsi:type="dcterms:W3CDTF">2021-01-08T04:06:55Z</dcterms:modified>
</cp:coreProperties>
</file>